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1"/>
  </p:notesMasterIdLst>
  <p:sldIdLst>
    <p:sldId id="256" r:id="rId2"/>
    <p:sldId id="257" r:id="rId3"/>
    <p:sldId id="263" r:id="rId4"/>
    <p:sldId id="258" r:id="rId5"/>
    <p:sldId id="259" r:id="rId6"/>
    <p:sldId id="260" r:id="rId7"/>
    <p:sldId id="264" r:id="rId8"/>
    <p:sldId id="261" r:id="rId9"/>
    <p:sldId id="26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2" autoAdjust="0"/>
    <p:restoredTop sz="80719" autoAdjust="0"/>
  </p:normalViewPr>
  <p:slideViewPr>
    <p:cSldViewPr snapToGrid="0" snapToObjects="1">
      <p:cViewPr varScale="1">
        <p:scale>
          <a:sx n="84" d="100"/>
          <a:sy n="84" d="100"/>
        </p:scale>
        <p:origin x="16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E530F-163A-4A3D-B8CA-474AF201EFFB}" type="doc">
      <dgm:prSet loTypeId="urn:microsoft.com/office/officeart/2005/8/layout/process1" loCatId="process" qsTypeId="urn:microsoft.com/office/officeart/2005/8/quickstyle/simple1" qsCatId="simple" csTypeId="urn:microsoft.com/office/officeart/2005/8/colors/accent1_2" csCatId="accent1" phldr="1"/>
      <dgm:spPr/>
    </dgm:pt>
    <dgm:pt modelId="{88E2642C-811E-43F6-B68D-3ABC4A6F6FD3}">
      <dgm:prSet phldrT="[Text]"/>
      <dgm:spPr>
        <a:solidFill>
          <a:srgbClr val="7C0D30"/>
        </a:solidFill>
      </dgm:spPr>
      <dgm:t>
        <a:bodyPr/>
        <a:lstStyle/>
        <a:p>
          <a:r>
            <a:rPr lang="en-US" dirty="0"/>
            <a:t>Culture Cells</a:t>
          </a:r>
        </a:p>
      </dgm:t>
    </dgm:pt>
    <dgm:pt modelId="{D34E2234-1829-44A3-8B48-AE67E66BCB9A}" type="parTrans" cxnId="{9FFF487B-22C2-4E48-8AFC-200C42A432A8}">
      <dgm:prSet/>
      <dgm:spPr/>
      <dgm:t>
        <a:bodyPr/>
        <a:lstStyle/>
        <a:p>
          <a:endParaRPr lang="en-US"/>
        </a:p>
      </dgm:t>
    </dgm:pt>
    <dgm:pt modelId="{30E880C2-52A8-4735-B5A0-9E399B98F590}" type="sibTrans" cxnId="{9FFF487B-22C2-4E48-8AFC-200C42A432A8}">
      <dgm:prSet/>
      <dgm:spPr>
        <a:solidFill>
          <a:srgbClr val="FAB43B"/>
        </a:solidFill>
      </dgm:spPr>
      <dgm:t>
        <a:bodyPr/>
        <a:lstStyle/>
        <a:p>
          <a:endParaRPr lang="en-US" dirty="0"/>
        </a:p>
      </dgm:t>
    </dgm:pt>
    <dgm:pt modelId="{6A477E51-3A0E-458D-ACE1-E346EAFE73F0}">
      <dgm:prSet phldrT="[Text]"/>
      <dgm:spPr>
        <a:solidFill>
          <a:srgbClr val="7C0D30"/>
        </a:solidFill>
      </dgm:spPr>
      <dgm:t>
        <a:bodyPr/>
        <a:lstStyle/>
        <a:p>
          <a:r>
            <a:rPr lang="en-US" dirty="0"/>
            <a:t>Extract Cellular Nuclei</a:t>
          </a:r>
        </a:p>
      </dgm:t>
    </dgm:pt>
    <dgm:pt modelId="{1E9ADF9B-4AD3-40ED-A4C6-402257F90054}" type="parTrans" cxnId="{65A26E63-71A1-4AEE-A5B6-8852B0ED2E50}">
      <dgm:prSet/>
      <dgm:spPr/>
      <dgm:t>
        <a:bodyPr/>
        <a:lstStyle/>
        <a:p>
          <a:endParaRPr lang="en-US"/>
        </a:p>
      </dgm:t>
    </dgm:pt>
    <dgm:pt modelId="{0CCAD1E7-9388-4E70-B80F-D8ACF5ED3BA7}" type="sibTrans" cxnId="{65A26E63-71A1-4AEE-A5B6-8852B0ED2E50}">
      <dgm:prSet/>
      <dgm:spPr>
        <a:solidFill>
          <a:srgbClr val="FAB43B"/>
        </a:solidFill>
      </dgm:spPr>
      <dgm:t>
        <a:bodyPr/>
        <a:lstStyle/>
        <a:p>
          <a:endParaRPr lang="en-US" dirty="0"/>
        </a:p>
      </dgm:t>
    </dgm:pt>
    <dgm:pt modelId="{008CCF18-91D7-495E-A55D-2004E51AE54D}">
      <dgm:prSet phldrT="[Text]"/>
      <dgm:spPr>
        <a:solidFill>
          <a:srgbClr val="7C0D30"/>
        </a:solidFill>
      </dgm:spPr>
      <dgm:t>
        <a:bodyPr/>
        <a:lstStyle/>
        <a:p>
          <a:r>
            <a:rPr lang="en-US" dirty="0"/>
            <a:t>Measure the Absorbance Spectra of DNA sample</a:t>
          </a:r>
        </a:p>
      </dgm:t>
    </dgm:pt>
    <dgm:pt modelId="{7BF85279-D187-46B5-BB12-CD957A0DF180}" type="parTrans" cxnId="{A47D4591-EB4F-4D6E-9831-FE411235C2F1}">
      <dgm:prSet/>
      <dgm:spPr/>
      <dgm:t>
        <a:bodyPr/>
        <a:lstStyle/>
        <a:p>
          <a:endParaRPr lang="en-US"/>
        </a:p>
      </dgm:t>
    </dgm:pt>
    <dgm:pt modelId="{D085FC26-BB2B-4BA5-BC21-A6701C4F8D7D}" type="sibTrans" cxnId="{A47D4591-EB4F-4D6E-9831-FE411235C2F1}">
      <dgm:prSet/>
      <dgm:spPr/>
      <dgm:t>
        <a:bodyPr/>
        <a:lstStyle/>
        <a:p>
          <a:endParaRPr lang="en-US"/>
        </a:p>
      </dgm:t>
    </dgm:pt>
    <dgm:pt modelId="{227C56EE-A4B5-474E-B4F8-FF5D5EDC864B}">
      <dgm:prSet/>
      <dgm:spPr>
        <a:solidFill>
          <a:srgbClr val="7C0D30"/>
        </a:solidFill>
      </dgm:spPr>
      <dgm:t>
        <a:bodyPr/>
        <a:lstStyle/>
        <a:p>
          <a:r>
            <a:rPr lang="en-US" dirty="0"/>
            <a:t>DNA Extraction Using Chloroform/Ethanol Method</a:t>
          </a:r>
        </a:p>
      </dgm:t>
    </dgm:pt>
    <dgm:pt modelId="{BBB8EE07-F309-4D80-B2D9-729BBDA02084}" type="parTrans" cxnId="{75E91D68-4741-46CE-835E-5DFCE2B603DA}">
      <dgm:prSet/>
      <dgm:spPr/>
      <dgm:t>
        <a:bodyPr/>
        <a:lstStyle/>
        <a:p>
          <a:endParaRPr lang="en-US"/>
        </a:p>
      </dgm:t>
    </dgm:pt>
    <dgm:pt modelId="{A4563FE2-A94B-46F6-BC48-BB4BB828F083}" type="sibTrans" cxnId="{75E91D68-4741-46CE-835E-5DFCE2B603DA}">
      <dgm:prSet/>
      <dgm:spPr>
        <a:solidFill>
          <a:srgbClr val="FAB43B"/>
        </a:solidFill>
      </dgm:spPr>
      <dgm:t>
        <a:bodyPr/>
        <a:lstStyle/>
        <a:p>
          <a:endParaRPr lang="en-US" dirty="0"/>
        </a:p>
      </dgm:t>
    </dgm:pt>
    <dgm:pt modelId="{238CE897-C2D5-4A1E-AC27-5985C085667B}">
      <dgm:prSet/>
      <dgm:spPr>
        <a:solidFill>
          <a:srgbClr val="7C0D30"/>
        </a:solidFill>
      </dgm:spPr>
      <dgm:t>
        <a:bodyPr/>
        <a:lstStyle/>
        <a:p>
          <a:r>
            <a:rPr lang="en-US" dirty="0"/>
            <a:t>Chromatin Extraction Using Salt Fractionation</a:t>
          </a:r>
        </a:p>
      </dgm:t>
    </dgm:pt>
    <dgm:pt modelId="{BCEDD268-4C8C-4DD3-8792-89209F0B164C}" type="parTrans" cxnId="{5C5FD174-04CB-4DA8-B401-D2F95AD83972}">
      <dgm:prSet/>
      <dgm:spPr/>
      <dgm:t>
        <a:bodyPr/>
        <a:lstStyle/>
        <a:p>
          <a:endParaRPr lang="en-US"/>
        </a:p>
      </dgm:t>
    </dgm:pt>
    <dgm:pt modelId="{AE1B3736-0194-480A-B0F8-E523CFBB3107}" type="sibTrans" cxnId="{5C5FD174-04CB-4DA8-B401-D2F95AD83972}">
      <dgm:prSet/>
      <dgm:spPr>
        <a:solidFill>
          <a:srgbClr val="FAB43B"/>
        </a:solidFill>
      </dgm:spPr>
      <dgm:t>
        <a:bodyPr/>
        <a:lstStyle/>
        <a:p>
          <a:endParaRPr lang="en-US" dirty="0"/>
        </a:p>
      </dgm:t>
    </dgm:pt>
    <dgm:pt modelId="{493AC75F-966A-42CC-A693-2F80315CBAE6}" type="pres">
      <dgm:prSet presAssocID="{56FE530F-163A-4A3D-B8CA-474AF201EFFB}" presName="Name0" presStyleCnt="0">
        <dgm:presLayoutVars>
          <dgm:dir/>
          <dgm:resizeHandles val="exact"/>
        </dgm:presLayoutVars>
      </dgm:prSet>
      <dgm:spPr/>
    </dgm:pt>
    <dgm:pt modelId="{C14D8B93-06BD-4652-8D96-4CAC84A5EC5B}" type="pres">
      <dgm:prSet presAssocID="{88E2642C-811E-43F6-B68D-3ABC4A6F6FD3}" presName="node" presStyleLbl="node1" presStyleIdx="0" presStyleCnt="5">
        <dgm:presLayoutVars>
          <dgm:bulletEnabled val="1"/>
        </dgm:presLayoutVars>
      </dgm:prSet>
      <dgm:spPr/>
    </dgm:pt>
    <dgm:pt modelId="{189EA01A-ED0D-4E76-9F97-39784D824754}" type="pres">
      <dgm:prSet presAssocID="{30E880C2-52A8-4735-B5A0-9E399B98F590}" presName="sibTrans" presStyleLbl="sibTrans2D1" presStyleIdx="0" presStyleCnt="4"/>
      <dgm:spPr/>
    </dgm:pt>
    <dgm:pt modelId="{DE6186DA-6C11-4D88-BE33-CF8B9B894D8E}" type="pres">
      <dgm:prSet presAssocID="{30E880C2-52A8-4735-B5A0-9E399B98F590}" presName="connectorText" presStyleLbl="sibTrans2D1" presStyleIdx="0" presStyleCnt="4"/>
      <dgm:spPr/>
    </dgm:pt>
    <dgm:pt modelId="{70EDB1CE-72C6-4531-A7F8-2C8606392733}" type="pres">
      <dgm:prSet presAssocID="{6A477E51-3A0E-458D-ACE1-E346EAFE73F0}" presName="node" presStyleLbl="node1" presStyleIdx="1" presStyleCnt="5">
        <dgm:presLayoutVars>
          <dgm:bulletEnabled val="1"/>
        </dgm:presLayoutVars>
      </dgm:prSet>
      <dgm:spPr/>
    </dgm:pt>
    <dgm:pt modelId="{167EBA48-F984-47BD-9354-E9F24C2482F9}" type="pres">
      <dgm:prSet presAssocID="{0CCAD1E7-9388-4E70-B80F-D8ACF5ED3BA7}" presName="sibTrans" presStyleLbl="sibTrans2D1" presStyleIdx="1" presStyleCnt="4"/>
      <dgm:spPr/>
    </dgm:pt>
    <dgm:pt modelId="{01C5848B-6E7D-4751-94AD-F77AC1A78F5D}" type="pres">
      <dgm:prSet presAssocID="{0CCAD1E7-9388-4E70-B80F-D8ACF5ED3BA7}" presName="connectorText" presStyleLbl="sibTrans2D1" presStyleIdx="1" presStyleCnt="4"/>
      <dgm:spPr/>
    </dgm:pt>
    <dgm:pt modelId="{A167B9C6-AA23-4C61-9A24-04E2F40E4F70}" type="pres">
      <dgm:prSet presAssocID="{238CE897-C2D5-4A1E-AC27-5985C085667B}" presName="node" presStyleLbl="node1" presStyleIdx="2" presStyleCnt="5">
        <dgm:presLayoutVars>
          <dgm:bulletEnabled val="1"/>
        </dgm:presLayoutVars>
      </dgm:prSet>
      <dgm:spPr/>
    </dgm:pt>
    <dgm:pt modelId="{87ADEE2F-EA9A-45EC-89C0-37558AA75FDA}" type="pres">
      <dgm:prSet presAssocID="{AE1B3736-0194-480A-B0F8-E523CFBB3107}" presName="sibTrans" presStyleLbl="sibTrans2D1" presStyleIdx="2" presStyleCnt="4"/>
      <dgm:spPr/>
    </dgm:pt>
    <dgm:pt modelId="{BEC45E71-380F-4C53-BFB5-9833F54A252E}" type="pres">
      <dgm:prSet presAssocID="{AE1B3736-0194-480A-B0F8-E523CFBB3107}" presName="connectorText" presStyleLbl="sibTrans2D1" presStyleIdx="2" presStyleCnt="4"/>
      <dgm:spPr/>
    </dgm:pt>
    <dgm:pt modelId="{693BB94A-FF82-4509-92AC-4620F2AA332C}" type="pres">
      <dgm:prSet presAssocID="{227C56EE-A4B5-474E-B4F8-FF5D5EDC864B}" presName="node" presStyleLbl="node1" presStyleIdx="3" presStyleCnt="5">
        <dgm:presLayoutVars>
          <dgm:bulletEnabled val="1"/>
        </dgm:presLayoutVars>
      </dgm:prSet>
      <dgm:spPr/>
    </dgm:pt>
    <dgm:pt modelId="{F65357C0-3621-4351-B4D1-C2BBD3409973}" type="pres">
      <dgm:prSet presAssocID="{A4563FE2-A94B-46F6-BC48-BB4BB828F083}" presName="sibTrans" presStyleLbl="sibTrans2D1" presStyleIdx="3" presStyleCnt="4"/>
      <dgm:spPr/>
    </dgm:pt>
    <dgm:pt modelId="{17F0F971-61AA-4D57-BA73-037EEA5F7B77}" type="pres">
      <dgm:prSet presAssocID="{A4563FE2-A94B-46F6-BC48-BB4BB828F083}" presName="connectorText" presStyleLbl="sibTrans2D1" presStyleIdx="3" presStyleCnt="4"/>
      <dgm:spPr/>
    </dgm:pt>
    <dgm:pt modelId="{8F5B5AC6-64A9-4751-920F-5F90F568D140}" type="pres">
      <dgm:prSet presAssocID="{008CCF18-91D7-495E-A55D-2004E51AE54D}" presName="node" presStyleLbl="node1" presStyleIdx="4" presStyleCnt="5">
        <dgm:presLayoutVars>
          <dgm:bulletEnabled val="1"/>
        </dgm:presLayoutVars>
      </dgm:prSet>
      <dgm:spPr/>
    </dgm:pt>
  </dgm:ptLst>
  <dgm:cxnLst>
    <dgm:cxn modelId="{7A6EDF0A-E8A9-8444-8F04-0E9841F27631}" type="presOf" srcId="{A4563FE2-A94B-46F6-BC48-BB4BB828F083}" destId="{17F0F971-61AA-4D57-BA73-037EEA5F7B77}" srcOrd="1" destOrd="0" presId="urn:microsoft.com/office/officeart/2005/8/layout/process1"/>
    <dgm:cxn modelId="{A08C8B0D-59D5-314C-82D7-4FBBE19F56A7}" type="presOf" srcId="{0CCAD1E7-9388-4E70-B80F-D8ACF5ED3BA7}" destId="{01C5848B-6E7D-4751-94AD-F77AC1A78F5D}" srcOrd="1" destOrd="0" presId="urn:microsoft.com/office/officeart/2005/8/layout/process1"/>
    <dgm:cxn modelId="{4676E00D-7D54-BA4C-8DA8-6FE800987331}" type="presOf" srcId="{238CE897-C2D5-4A1E-AC27-5985C085667B}" destId="{A167B9C6-AA23-4C61-9A24-04E2F40E4F70}" srcOrd="0" destOrd="0" presId="urn:microsoft.com/office/officeart/2005/8/layout/process1"/>
    <dgm:cxn modelId="{18E66531-7638-F141-B452-53E44BA1FC49}" type="presOf" srcId="{56FE530F-163A-4A3D-B8CA-474AF201EFFB}" destId="{493AC75F-966A-42CC-A693-2F80315CBAE6}" srcOrd="0" destOrd="0" presId="urn:microsoft.com/office/officeart/2005/8/layout/process1"/>
    <dgm:cxn modelId="{AFCC7441-9D09-5C40-A387-352E68CB09EC}" type="presOf" srcId="{6A477E51-3A0E-458D-ACE1-E346EAFE73F0}" destId="{70EDB1CE-72C6-4531-A7F8-2C8606392733}" srcOrd="0" destOrd="0" presId="urn:microsoft.com/office/officeart/2005/8/layout/process1"/>
    <dgm:cxn modelId="{8502F947-A0E4-0244-8AD8-C880069BE5F2}" type="presOf" srcId="{AE1B3736-0194-480A-B0F8-E523CFBB3107}" destId="{87ADEE2F-EA9A-45EC-89C0-37558AA75FDA}" srcOrd="0" destOrd="0" presId="urn:microsoft.com/office/officeart/2005/8/layout/process1"/>
    <dgm:cxn modelId="{2366AC4D-1F78-D944-82A7-AC8876863F35}" type="presOf" srcId="{0CCAD1E7-9388-4E70-B80F-D8ACF5ED3BA7}" destId="{167EBA48-F984-47BD-9354-E9F24C2482F9}" srcOrd="0" destOrd="0" presId="urn:microsoft.com/office/officeart/2005/8/layout/process1"/>
    <dgm:cxn modelId="{AC1F7D4F-58AC-694F-9266-FD48D1BADECC}" type="presOf" srcId="{A4563FE2-A94B-46F6-BC48-BB4BB828F083}" destId="{F65357C0-3621-4351-B4D1-C2BBD3409973}" srcOrd="0" destOrd="0" presId="urn:microsoft.com/office/officeart/2005/8/layout/process1"/>
    <dgm:cxn modelId="{65A26E63-71A1-4AEE-A5B6-8852B0ED2E50}" srcId="{56FE530F-163A-4A3D-B8CA-474AF201EFFB}" destId="{6A477E51-3A0E-458D-ACE1-E346EAFE73F0}" srcOrd="1" destOrd="0" parTransId="{1E9ADF9B-4AD3-40ED-A4C6-402257F90054}" sibTransId="{0CCAD1E7-9388-4E70-B80F-D8ACF5ED3BA7}"/>
    <dgm:cxn modelId="{75E91D68-4741-46CE-835E-5DFCE2B603DA}" srcId="{56FE530F-163A-4A3D-B8CA-474AF201EFFB}" destId="{227C56EE-A4B5-474E-B4F8-FF5D5EDC864B}" srcOrd="3" destOrd="0" parTransId="{BBB8EE07-F309-4D80-B2D9-729BBDA02084}" sibTransId="{A4563FE2-A94B-46F6-BC48-BB4BB828F083}"/>
    <dgm:cxn modelId="{6F70D16D-23EB-044A-A98D-806CF129476B}" type="presOf" srcId="{227C56EE-A4B5-474E-B4F8-FF5D5EDC864B}" destId="{693BB94A-FF82-4509-92AC-4620F2AA332C}" srcOrd="0" destOrd="0" presId="urn:microsoft.com/office/officeart/2005/8/layout/process1"/>
    <dgm:cxn modelId="{5C5FD174-04CB-4DA8-B401-D2F95AD83972}" srcId="{56FE530F-163A-4A3D-B8CA-474AF201EFFB}" destId="{238CE897-C2D5-4A1E-AC27-5985C085667B}" srcOrd="2" destOrd="0" parTransId="{BCEDD268-4C8C-4DD3-8792-89209F0B164C}" sibTransId="{AE1B3736-0194-480A-B0F8-E523CFBB3107}"/>
    <dgm:cxn modelId="{9FFF487B-22C2-4E48-8AFC-200C42A432A8}" srcId="{56FE530F-163A-4A3D-B8CA-474AF201EFFB}" destId="{88E2642C-811E-43F6-B68D-3ABC4A6F6FD3}" srcOrd="0" destOrd="0" parTransId="{D34E2234-1829-44A3-8B48-AE67E66BCB9A}" sibTransId="{30E880C2-52A8-4735-B5A0-9E399B98F590}"/>
    <dgm:cxn modelId="{301EA28E-DDC7-4F44-946A-54D2C77D550E}" type="presOf" srcId="{AE1B3736-0194-480A-B0F8-E523CFBB3107}" destId="{BEC45E71-380F-4C53-BFB5-9833F54A252E}" srcOrd="1" destOrd="0" presId="urn:microsoft.com/office/officeart/2005/8/layout/process1"/>
    <dgm:cxn modelId="{A47D4591-EB4F-4D6E-9831-FE411235C2F1}" srcId="{56FE530F-163A-4A3D-B8CA-474AF201EFFB}" destId="{008CCF18-91D7-495E-A55D-2004E51AE54D}" srcOrd="4" destOrd="0" parTransId="{7BF85279-D187-46B5-BB12-CD957A0DF180}" sibTransId="{D085FC26-BB2B-4BA5-BC21-A6701C4F8D7D}"/>
    <dgm:cxn modelId="{C12C2EA7-4B7B-C142-B209-F2308A762A75}" type="presOf" srcId="{88E2642C-811E-43F6-B68D-3ABC4A6F6FD3}" destId="{C14D8B93-06BD-4652-8D96-4CAC84A5EC5B}" srcOrd="0" destOrd="0" presId="urn:microsoft.com/office/officeart/2005/8/layout/process1"/>
    <dgm:cxn modelId="{AD2567E7-9426-2E4A-8905-C74C36A4AB36}" type="presOf" srcId="{008CCF18-91D7-495E-A55D-2004E51AE54D}" destId="{8F5B5AC6-64A9-4751-920F-5F90F568D140}" srcOrd="0" destOrd="0" presId="urn:microsoft.com/office/officeart/2005/8/layout/process1"/>
    <dgm:cxn modelId="{8E1066F3-73C5-234A-BDBC-DBF013910AB6}" type="presOf" srcId="{30E880C2-52A8-4735-B5A0-9E399B98F590}" destId="{189EA01A-ED0D-4E76-9F97-39784D824754}" srcOrd="0" destOrd="0" presId="urn:microsoft.com/office/officeart/2005/8/layout/process1"/>
    <dgm:cxn modelId="{BE8A3DFF-76D9-1E40-8176-EFB2D31444E9}" type="presOf" srcId="{30E880C2-52A8-4735-B5A0-9E399B98F590}" destId="{DE6186DA-6C11-4D88-BE33-CF8B9B894D8E}" srcOrd="1" destOrd="0" presId="urn:microsoft.com/office/officeart/2005/8/layout/process1"/>
    <dgm:cxn modelId="{80AEA4D0-D474-7D42-8191-0069619DB5BC}" type="presParOf" srcId="{493AC75F-966A-42CC-A693-2F80315CBAE6}" destId="{C14D8B93-06BD-4652-8D96-4CAC84A5EC5B}" srcOrd="0" destOrd="0" presId="urn:microsoft.com/office/officeart/2005/8/layout/process1"/>
    <dgm:cxn modelId="{21BA5692-17AE-5748-A108-62A3D9D17604}" type="presParOf" srcId="{493AC75F-966A-42CC-A693-2F80315CBAE6}" destId="{189EA01A-ED0D-4E76-9F97-39784D824754}" srcOrd="1" destOrd="0" presId="urn:microsoft.com/office/officeart/2005/8/layout/process1"/>
    <dgm:cxn modelId="{5B966354-38EB-8346-AFF1-64DA810C0255}" type="presParOf" srcId="{189EA01A-ED0D-4E76-9F97-39784D824754}" destId="{DE6186DA-6C11-4D88-BE33-CF8B9B894D8E}" srcOrd="0" destOrd="0" presId="urn:microsoft.com/office/officeart/2005/8/layout/process1"/>
    <dgm:cxn modelId="{2F3D977A-2FE6-8548-BE36-676E80343B30}" type="presParOf" srcId="{493AC75F-966A-42CC-A693-2F80315CBAE6}" destId="{70EDB1CE-72C6-4531-A7F8-2C8606392733}" srcOrd="2" destOrd="0" presId="urn:microsoft.com/office/officeart/2005/8/layout/process1"/>
    <dgm:cxn modelId="{BE233C53-CB4F-8749-9AAB-0B81EA7BB4C2}" type="presParOf" srcId="{493AC75F-966A-42CC-A693-2F80315CBAE6}" destId="{167EBA48-F984-47BD-9354-E9F24C2482F9}" srcOrd="3" destOrd="0" presId="urn:microsoft.com/office/officeart/2005/8/layout/process1"/>
    <dgm:cxn modelId="{EEA1D7D1-599A-B94C-ABB1-3BD7AACF8D17}" type="presParOf" srcId="{167EBA48-F984-47BD-9354-E9F24C2482F9}" destId="{01C5848B-6E7D-4751-94AD-F77AC1A78F5D}" srcOrd="0" destOrd="0" presId="urn:microsoft.com/office/officeart/2005/8/layout/process1"/>
    <dgm:cxn modelId="{59F5482A-95BF-E64A-95D1-9AC0F18E70C6}" type="presParOf" srcId="{493AC75F-966A-42CC-A693-2F80315CBAE6}" destId="{A167B9C6-AA23-4C61-9A24-04E2F40E4F70}" srcOrd="4" destOrd="0" presId="urn:microsoft.com/office/officeart/2005/8/layout/process1"/>
    <dgm:cxn modelId="{1D01799D-A530-124D-94B9-F8661E0B7DDA}" type="presParOf" srcId="{493AC75F-966A-42CC-A693-2F80315CBAE6}" destId="{87ADEE2F-EA9A-45EC-89C0-37558AA75FDA}" srcOrd="5" destOrd="0" presId="urn:microsoft.com/office/officeart/2005/8/layout/process1"/>
    <dgm:cxn modelId="{01B7714A-7CCA-4342-B762-F893D49E9BFF}" type="presParOf" srcId="{87ADEE2F-EA9A-45EC-89C0-37558AA75FDA}" destId="{BEC45E71-380F-4C53-BFB5-9833F54A252E}" srcOrd="0" destOrd="0" presId="urn:microsoft.com/office/officeart/2005/8/layout/process1"/>
    <dgm:cxn modelId="{F75BFEBF-9222-1C4F-B4EB-AB20C4C4713D}" type="presParOf" srcId="{493AC75F-966A-42CC-A693-2F80315CBAE6}" destId="{693BB94A-FF82-4509-92AC-4620F2AA332C}" srcOrd="6" destOrd="0" presId="urn:microsoft.com/office/officeart/2005/8/layout/process1"/>
    <dgm:cxn modelId="{38747E5F-CEBD-964B-AD77-4255C50F29A7}" type="presParOf" srcId="{493AC75F-966A-42CC-A693-2F80315CBAE6}" destId="{F65357C0-3621-4351-B4D1-C2BBD3409973}" srcOrd="7" destOrd="0" presId="urn:microsoft.com/office/officeart/2005/8/layout/process1"/>
    <dgm:cxn modelId="{861DDF91-5DD6-A74B-A4FD-7AC017B20377}" type="presParOf" srcId="{F65357C0-3621-4351-B4D1-C2BBD3409973}" destId="{17F0F971-61AA-4D57-BA73-037EEA5F7B77}" srcOrd="0" destOrd="0" presId="urn:microsoft.com/office/officeart/2005/8/layout/process1"/>
    <dgm:cxn modelId="{43801F62-F258-B147-A727-78A5BAA676ED}" type="presParOf" srcId="{493AC75F-966A-42CC-A693-2F80315CBAE6}" destId="{8F5B5AC6-64A9-4751-920F-5F90F568D14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D8B93-06BD-4652-8D96-4CAC84A5EC5B}">
      <dsp:nvSpPr>
        <dsp:cNvPr id="0" name=""/>
        <dsp:cNvSpPr/>
      </dsp:nvSpPr>
      <dsp:spPr>
        <a:xfrm>
          <a:off x="3870" y="651876"/>
          <a:ext cx="1199724" cy="719834"/>
        </a:xfrm>
        <a:prstGeom prst="roundRect">
          <a:avLst>
            <a:gd name="adj" fmla="val 10000"/>
          </a:avLst>
        </a:prstGeom>
        <a:solidFill>
          <a:srgbClr val="7C0D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Culture Cells</a:t>
          </a:r>
        </a:p>
      </dsp:txBody>
      <dsp:txXfrm>
        <a:off x="24953" y="672959"/>
        <a:ext cx="1157558" cy="677668"/>
      </dsp:txXfrm>
    </dsp:sp>
    <dsp:sp modelId="{189EA01A-ED0D-4E76-9F97-39784D824754}">
      <dsp:nvSpPr>
        <dsp:cNvPr id="0" name=""/>
        <dsp:cNvSpPr/>
      </dsp:nvSpPr>
      <dsp:spPr>
        <a:xfrm>
          <a:off x="1323566" y="863028"/>
          <a:ext cx="254341" cy="297531"/>
        </a:xfrm>
        <a:prstGeom prst="rightArrow">
          <a:avLst>
            <a:gd name="adj1" fmla="val 60000"/>
            <a:gd name="adj2" fmla="val 50000"/>
          </a:avLst>
        </a:prstGeom>
        <a:solidFill>
          <a:srgbClr val="FAB43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1323566" y="922534"/>
        <a:ext cx="178039" cy="178519"/>
      </dsp:txXfrm>
    </dsp:sp>
    <dsp:sp modelId="{70EDB1CE-72C6-4531-A7F8-2C8606392733}">
      <dsp:nvSpPr>
        <dsp:cNvPr id="0" name=""/>
        <dsp:cNvSpPr/>
      </dsp:nvSpPr>
      <dsp:spPr>
        <a:xfrm>
          <a:off x="1683483" y="651876"/>
          <a:ext cx="1199724" cy="719834"/>
        </a:xfrm>
        <a:prstGeom prst="roundRect">
          <a:avLst>
            <a:gd name="adj" fmla="val 10000"/>
          </a:avLst>
        </a:prstGeom>
        <a:solidFill>
          <a:srgbClr val="7C0D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Extract Cellular Nuclei</a:t>
          </a:r>
        </a:p>
      </dsp:txBody>
      <dsp:txXfrm>
        <a:off x="1704566" y="672959"/>
        <a:ext cx="1157558" cy="677668"/>
      </dsp:txXfrm>
    </dsp:sp>
    <dsp:sp modelId="{167EBA48-F984-47BD-9354-E9F24C2482F9}">
      <dsp:nvSpPr>
        <dsp:cNvPr id="0" name=""/>
        <dsp:cNvSpPr/>
      </dsp:nvSpPr>
      <dsp:spPr>
        <a:xfrm>
          <a:off x="3003180" y="863028"/>
          <a:ext cx="254341" cy="297531"/>
        </a:xfrm>
        <a:prstGeom prst="rightArrow">
          <a:avLst>
            <a:gd name="adj1" fmla="val 60000"/>
            <a:gd name="adj2" fmla="val 50000"/>
          </a:avLst>
        </a:prstGeom>
        <a:solidFill>
          <a:srgbClr val="FAB43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003180" y="922534"/>
        <a:ext cx="178039" cy="178519"/>
      </dsp:txXfrm>
    </dsp:sp>
    <dsp:sp modelId="{A167B9C6-AA23-4C61-9A24-04E2F40E4F70}">
      <dsp:nvSpPr>
        <dsp:cNvPr id="0" name=""/>
        <dsp:cNvSpPr/>
      </dsp:nvSpPr>
      <dsp:spPr>
        <a:xfrm>
          <a:off x="3363097" y="651876"/>
          <a:ext cx="1199724" cy="719834"/>
        </a:xfrm>
        <a:prstGeom prst="roundRect">
          <a:avLst>
            <a:gd name="adj" fmla="val 10000"/>
          </a:avLst>
        </a:prstGeom>
        <a:solidFill>
          <a:srgbClr val="7C0D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Chromatin Extraction Using Salt Fractionation</a:t>
          </a:r>
        </a:p>
      </dsp:txBody>
      <dsp:txXfrm>
        <a:off x="3384180" y="672959"/>
        <a:ext cx="1157558" cy="677668"/>
      </dsp:txXfrm>
    </dsp:sp>
    <dsp:sp modelId="{87ADEE2F-EA9A-45EC-89C0-37558AA75FDA}">
      <dsp:nvSpPr>
        <dsp:cNvPr id="0" name=""/>
        <dsp:cNvSpPr/>
      </dsp:nvSpPr>
      <dsp:spPr>
        <a:xfrm>
          <a:off x="4682794" y="863028"/>
          <a:ext cx="254341" cy="297531"/>
        </a:xfrm>
        <a:prstGeom prst="rightArrow">
          <a:avLst>
            <a:gd name="adj1" fmla="val 60000"/>
            <a:gd name="adj2" fmla="val 50000"/>
          </a:avLst>
        </a:prstGeom>
        <a:solidFill>
          <a:srgbClr val="FAB43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4682794" y="922534"/>
        <a:ext cx="178039" cy="178519"/>
      </dsp:txXfrm>
    </dsp:sp>
    <dsp:sp modelId="{693BB94A-FF82-4509-92AC-4620F2AA332C}">
      <dsp:nvSpPr>
        <dsp:cNvPr id="0" name=""/>
        <dsp:cNvSpPr/>
      </dsp:nvSpPr>
      <dsp:spPr>
        <a:xfrm>
          <a:off x="5042711" y="651876"/>
          <a:ext cx="1199724" cy="719834"/>
        </a:xfrm>
        <a:prstGeom prst="roundRect">
          <a:avLst>
            <a:gd name="adj" fmla="val 10000"/>
          </a:avLst>
        </a:prstGeom>
        <a:solidFill>
          <a:srgbClr val="7C0D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DNA Extraction Using Chloroform/Ethanol Method</a:t>
          </a:r>
        </a:p>
      </dsp:txBody>
      <dsp:txXfrm>
        <a:off x="5063794" y="672959"/>
        <a:ext cx="1157558" cy="677668"/>
      </dsp:txXfrm>
    </dsp:sp>
    <dsp:sp modelId="{F65357C0-3621-4351-B4D1-C2BBD3409973}">
      <dsp:nvSpPr>
        <dsp:cNvPr id="0" name=""/>
        <dsp:cNvSpPr/>
      </dsp:nvSpPr>
      <dsp:spPr>
        <a:xfrm>
          <a:off x="6362408" y="863028"/>
          <a:ext cx="254341" cy="297531"/>
        </a:xfrm>
        <a:prstGeom prst="rightArrow">
          <a:avLst>
            <a:gd name="adj1" fmla="val 60000"/>
            <a:gd name="adj2" fmla="val 50000"/>
          </a:avLst>
        </a:prstGeom>
        <a:solidFill>
          <a:srgbClr val="FAB43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6362408" y="922534"/>
        <a:ext cx="178039" cy="178519"/>
      </dsp:txXfrm>
    </dsp:sp>
    <dsp:sp modelId="{8F5B5AC6-64A9-4751-920F-5F90F568D140}">
      <dsp:nvSpPr>
        <dsp:cNvPr id="0" name=""/>
        <dsp:cNvSpPr/>
      </dsp:nvSpPr>
      <dsp:spPr>
        <a:xfrm>
          <a:off x="6722325" y="651876"/>
          <a:ext cx="1199724" cy="719834"/>
        </a:xfrm>
        <a:prstGeom prst="roundRect">
          <a:avLst>
            <a:gd name="adj" fmla="val 10000"/>
          </a:avLst>
        </a:prstGeom>
        <a:solidFill>
          <a:srgbClr val="7C0D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Measure the Absorbance Spectra of DNA sample</a:t>
          </a:r>
        </a:p>
      </dsp:txBody>
      <dsp:txXfrm>
        <a:off x="6743408" y="672959"/>
        <a:ext cx="1157558" cy="6776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CC3C5C-8C23-CE4D-8596-D8E013A6A310}" type="datetimeFigureOut">
              <a:rPr lang="en-US" smtClean="0"/>
              <a:t>4/2/21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F7BAE9-FBDD-5A4B-A664-A28CF4BA6177}" type="slidenum">
              <a:rPr lang="en-US" smtClean="0"/>
              <a:t>‹#›</a:t>
            </a:fld>
            <a:endParaRPr lang="en-US"/>
          </a:p>
        </p:txBody>
      </p:sp>
    </p:spTree>
    <p:extLst>
      <p:ext uri="{BB962C8B-B14F-4D97-AF65-F5344CB8AC3E}">
        <p14:creationId xmlns:p14="http://schemas.microsoft.com/office/powerpoint/2010/main" val="15740640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7BAE9-FBDD-5A4B-A664-A28CF4BA6177}" type="slidenum">
              <a:rPr lang="en-US" smtClean="0"/>
              <a:t>1</a:t>
            </a:fld>
            <a:endParaRPr lang="en-US"/>
          </a:p>
        </p:txBody>
      </p:sp>
    </p:spTree>
    <p:extLst>
      <p:ext uri="{BB962C8B-B14F-4D97-AF65-F5344CB8AC3E}">
        <p14:creationId xmlns:p14="http://schemas.microsoft.com/office/powerpoint/2010/main" val="3582198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F7BAE9-FBDD-5A4B-A664-A28CF4BA6177}" type="slidenum">
              <a:rPr lang="en-US" smtClean="0"/>
              <a:t>2</a:t>
            </a:fld>
            <a:endParaRPr lang="en-US"/>
          </a:p>
        </p:txBody>
      </p:sp>
    </p:spTree>
    <p:extLst>
      <p:ext uri="{BB962C8B-B14F-4D97-AF65-F5344CB8AC3E}">
        <p14:creationId xmlns:p14="http://schemas.microsoft.com/office/powerpoint/2010/main" val="239364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F7BAE9-FBDD-5A4B-A664-A28CF4BA6177}" type="slidenum">
              <a:rPr lang="en-US" smtClean="0"/>
              <a:t>3</a:t>
            </a:fld>
            <a:endParaRPr lang="en-US"/>
          </a:p>
        </p:txBody>
      </p:sp>
    </p:spTree>
    <p:extLst>
      <p:ext uri="{BB962C8B-B14F-4D97-AF65-F5344CB8AC3E}">
        <p14:creationId xmlns:p14="http://schemas.microsoft.com/office/powerpoint/2010/main" val="262931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7BAE9-FBDD-5A4B-A664-A28CF4BA6177}" type="slidenum">
              <a:rPr lang="en-US" smtClean="0"/>
              <a:t>4</a:t>
            </a:fld>
            <a:endParaRPr lang="en-US"/>
          </a:p>
        </p:txBody>
      </p:sp>
    </p:spTree>
    <p:extLst>
      <p:ext uri="{BB962C8B-B14F-4D97-AF65-F5344CB8AC3E}">
        <p14:creationId xmlns:p14="http://schemas.microsoft.com/office/powerpoint/2010/main" val="2677600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solidFill>
              <a:latin typeface="+mn-lt"/>
              <a:cs typeface="Calibri"/>
            </a:endParaRPr>
          </a:p>
        </p:txBody>
      </p:sp>
      <p:sp>
        <p:nvSpPr>
          <p:cNvPr id="4" name="Slide Number Placeholder 3"/>
          <p:cNvSpPr>
            <a:spLocks noGrp="1"/>
          </p:cNvSpPr>
          <p:nvPr>
            <p:ph type="sldNum" sz="quarter" idx="10"/>
          </p:nvPr>
        </p:nvSpPr>
        <p:spPr/>
        <p:txBody>
          <a:bodyPr/>
          <a:lstStyle/>
          <a:p>
            <a:fld id="{9BF7BAE9-FBDD-5A4B-A664-A28CF4BA6177}" type="slidenum">
              <a:rPr lang="en-US" smtClean="0"/>
              <a:t>5</a:t>
            </a:fld>
            <a:endParaRPr lang="en-US"/>
          </a:p>
        </p:txBody>
      </p:sp>
    </p:spTree>
    <p:extLst>
      <p:ext uri="{BB962C8B-B14F-4D97-AF65-F5344CB8AC3E}">
        <p14:creationId xmlns:p14="http://schemas.microsoft.com/office/powerpoint/2010/main" val="2564442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7BAE9-FBDD-5A4B-A664-A28CF4BA6177}" type="slidenum">
              <a:rPr lang="en-US" smtClean="0"/>
              <a:t>6</a:t>
            </a:fld>
            <a:endParaRPr lang="en-US"/>
          </a:p>
        </p:txBody>
      </p:sp>
    </p:spTree>
    <p:extLst>
      <p:ext uri="{BB962C8B-B14F-4D97-AF65-F5344CB8AC3E}">
        <p14:creationId xmlns:p14="http://schemas.microsoft.com/office/powerpoint/2010/main" val="3109989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7BAE9-FBDD-5A4B-A664-A28CF4BA6177}" type="slidenum">
              <a:rPr lang="en-US" smtClean="0"/>
              <a:t>7</a:t>
            </a:fld>
            <a:endParaRPr lang="en-US"/>
          </a:p>
        </p:txBody>
      </p:sp>
    </p:spTree>
    <p:extLst>
      <p:ext uri="{BB962C8B-B14F-4D97-AF65-F5344CB8AC3E}">
        <p14:creationId xmlns:p14="http://schemas.microsoft.com/office/powerpoint/2010/main" val="282759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7BAE9-FBDD-5A4B-A664-A28CF4BA6177}" type="slidenum">
              <a:rPr lang="en-US" smtClean="0"/>
              <a:t>8</a:t>
            </a:fld>
            <a:endParaRPr lang="en-US"/>
          </a:p>
        </p:txBody>
      </p:sp>
    </p:spTree>
    <p:extLst>
      <p:ext uri="{BB962C8B-B14F-4D97-AF65-F5344CB8AC3E}">
        <p14:creationId xmlns:p14="http://schemas.microsoft.com/office/powerpoint/2010/main" val="3816831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7BAE9-FBDD-5A4B-A664-A28CF4BA6177}" type="slidenum">
              <a:rPr lang="en-US" smtClean="0"/>
              <a:t>9</a:t>
            </a:fld>
            <a:endParaRPr lang="en-US"/>
          </a:p>
        </p:txBody>
      </p:sp>
    </p:spTree>
    <p:extLst>
      <p:ext uri="{BB962C8B-B14F-4D97-AF65-F5344CB8AC3E}">
        <p14:creationId xmlns:p14="http://schemas.microsoft.com/office/powerpoint/2010/main" val="417920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D608A-6BC8-DA48-A3DA-C353E8776B2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344BB37-259C-A246-951C-EFF2E3A7375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C354FFE-104A-8C45-9423-D54AA66D6799}"/>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5" name="Footer Placeholder 4">
            <a:extLst>
              <a:ext uri="{FF2B5EF4-FFF2-40B4-BE49-F238E27FC236}">
                <a16:creationId xmlns:a16="http://schemas.microsoft.com/office/drawing/2014/main" id="{61083DFA-FC62-3843-99AD-214B2518B315}"/>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9575808D-23F4-334B-BF7F-5B532BD6547D}"/>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203946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3CFD-B2BF-2B45-9CB9-D278F96710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AB8990-B6D5-D342-93A8-89C39FFD05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1EE3D-0058-0242-987F-5200869328B8}"/>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5" name="Footer Placeholder 4">
            <a:extLst>
              <a:ext uri="{FF2B5EF4-FFF2-40B4-BE49-F238E27FC236}">
                <a16:creationId xmlns:a16="http://schemas.microsoft.com/office/drawing/2014/main" id="{A5B14F3B-4715-A149-86AA-8B9EF12D5526}"/>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03888ACD-3A05-5844-A600-165ECD6B6734}"/>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240150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414B7-D52F-BE48-BB64-0B9DEB550BA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56E6A-17E1-7A4F-ABC4-113D1070D61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1C790-E424-2B47-82A7-BA150BE87C6A}"/>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5" name="Footer Placeholder 4">
            <a:extLst>
              <a:ext uri="{FF2B5EF4-FFF2-40B4-BE49-F238E27FC236}">
                <a16:creationId xmlns:a16="http://schemas.microsoft.com/office/drawing/2014/main" id="{23AF33B1-683A-DE4A-8B97-165E63AF44EA}"/>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037E9A70-9720-614E-B586-E70B3584FA2E}"/>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317776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9AA2-3F05-B445-86A4-F7847F76C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1EB5F-E663-6345-9BC3-8255C274BA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F2E72-78BF-BA45-A4C6-BEE74E3B65CE}"/>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5" name="Footer Placeholder 4">
            <a:extLst>
              <a:ext uri="{FF2B5EF4-FFF2-40B4-BE49-F238E27FC236}">
                <a16:creationId xmlns:a16="http://schemas.microsoft.com/office/drawing/2014/main" id="{015CB65A-EA3F-8046-88D0-C226A0D9B5A9}"/>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138729C9-6A6E-7E41-A1FE-66EB81553E5C}"/>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298039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65B0-DFA8-D140-872D-1D11B7827EF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8683DC4-13FC-8042-AD34-C1EC1B4FD9F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C66886-8A98-FE4E-8CB2-32A264F8C48D}"/>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5" name="Footer Placeholder 4">
            <a:extLst>
              <a:ext uri="{FF2B5EF4-FFF2-40B4-BE49-F238E27FC236}">
                <a16:creationId xmlns:a16="http://schemas.microsoft.com/office/drawing/2014/main" id="{737216FB-1EC3-6046-966E-D9709841A1CA}"/>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74D77C76-CFFE-6D42-9D2D-12DCC6B0D068}"/>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2728281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D0CCD-F872-2846-B086-E3D5459345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59C9A4-9E0F-1E44-8421-17317CE68F2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06C539-2E80-1041-A742-5C308E84B7F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466EAD-B424-6144-88C7-4F38B7638975}"/>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6" name="Footer Placeholder 5">
            <a:extLst>
              <a:ext uri="{FF2B5EF4-FFF2-40B4-BE49-F238E27FC236}">
                <a16:creationId xmlns:a16="http://schemas.microsoft.com/office/drawing/2014/main" id="{BBA652C4-4759-5941-8C0D-90D93D88E987}"/>
              </a:ext>
            </a:extLst>
          </p:cNvPr>
          <p:cNvSpPr>
            <a:spLocks noGrp="1"/>
          </p:cNvSpPr>
          <p:nvPr>
            <p:ph type="ftr" sz="quarter" idx="11"/>
          </p:nvPr>
        </p:nvSpPr>
        <p:spPr/>
        <p:txBody>
          <a:bodyPr/>
          <a:lstStyle/>
          <a:p>
            <a:endParaRPr kumimoji="0" lang="en-US"/>
          </a:p>
        </p:txBody>
      </p:sp>
      <p:sp>
        <p:nvSpPr>
          <p:cNvPr id="7" name="Slide Number Placeholder 6">
            <a:extLst>
              <a:ext uri="{FF2B5EF4-FFF2-40B4-BE49-F238E27FC236}">
                <a16:creationId xmlns:a16="http://schemas.microsoft.com/office/drawing/2014/main" id="{ED50E708-027F-1C44-9BFC-1322DC73EBF9}"/>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307825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408B-6887-104C-AC91-4B48FF895C1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BF67-24FC-664B-87E9-26F10A2F69D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ACF0AD8-AA97-2F4C-BCCC-B0474CADFA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11391A-6F0A-0647-BEC2-93D86B7DF94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37EEE-A99E-E04B-B66D-FB9A463FC85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512ACF-6E29-DD43-A5B2-1AA25AA53B33}"/>
              </a:ext>
            </a:extLst>
          </p:cNvPr>
          <p:cNvSpPr>
            <a:spLocks noGrp="1"/>
          </p:cNvSpPr>
          <p:nvPr>
            <p:ph type="dt" sz="half" idx="10"/>
          </p:nvPr>
        </p:nvSpPr>
        <p:spPr/>
        <p:txBody>
          <a:bodyPr/>
          <a:lstStyle/>
          <a:p>
            <a:fld id="{D7C3A134-F1C3-464B-BF47-54DC2DE08F52}" type="datetimeFigureOut">
              <a:rPr lang="en-US" smtClean="0"/>
              <a:t>4/2/21</a:t>
            </a:fld>
            <a:endParaRPr lang="en-US" dirty="0"/>
          </a:p>
        </p:txBody>
      </p:sp>
      <p:sp>
        <p:nvSpPr>
          <p:cNvPr id="8" name="Footer Placeholder 7">
            <a:extLst>
              <a:ext uri="{FF2B5EF4-FFF2-40B4-BE49-F238E27FC236}">
                <a16:creationId xmlns:a16="http://schemas.microsoft.com/office/drawing/2014/main" id="{D8B2DB22-BB0D-A545-9AE3-55E7B781F664}"/>
              </a:ext>
            </a:extLst>
          </p:cNvPr>
          <p:cNvSpPr>
            <a:spLocks noGrp="1"/>
          </p:cNvSpPr>
          <p:nvPr>
            <p:ph type="ftr" sz="quarter" idx="11"/>
          </p:nvPr>
        </p:nvSpPr>
        <p:spPr/>
        <p:txBody>
          <a:bodyPr/>
          <a:lstStyle/>
          <a:p>
            <a:endParaRPr kumimoji="0" lang="en-US" dirty="0"/>
          </a:p>
        </p:txBody>
      </p:sp>
      <p:sp>
        <p:nvSpPr>
          <p:cNvPr id="9" name="Slide Number Placeholder 8">
            <a:extLst>
              <a:ext uri="{FF2B5EF4-FFF2-40B4-BE49-F238E27FC236}">
                <a16:creationId xmlns:a16="http://schemas.microsoft.com/office/drawing/2014/main" id="{246C164B-4632-754D-9BC2-79B8F8B9FE1A}"/>
              </a:ext>
            </a:extLst>
          </p:cNvPr>
          <p:cNvSpPr>
            <a:spLocks noGrp="1"/>
          </p:cNvSpPr>
          <p:nvPr>
            <p:ph type="sldNum" sz="quarter" idx="12"/>
          </p:nvPr>
        </p:nvSpPr>
        <p:spPr/>
        <p:txBody>
          <a:bodyPr/>
          <a:lstStyle/>
          <a:p>
            <a:fld id="{9648F39E-9C37-485F-AC97-16BB4BDF9F49}" type="slidenum">
              <a:rPr kumimoji="0" lang="en-US" smtClean="0"/>
              <a:t>‹#›</a:t>
            </a:fld>
            <a:endParaRPr kumimoji="0" lang="en-US" dirty="0"/>
          </a:p>
        </p:txBody>
      </p:sp>
    </p:spTree>
    <p:extLst>
      <p:ext uri="{BB962C8B-B14F-4D97-AF65-F5344CB8AC3E}">
        <p14:creationId xmlns:p14="http://schemas.microsoft.com/office/powerpoint/2010/main" val="376280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E82B-BDFE-B54B-8551-75F470E463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686AF0-4F05-744C-A215-47C456B3763E}"/>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4" name="Footer Placeholder 3">
            <a:extLst>
              <a:ext uri="{FF2B5EF4-FFF2-40B4-BE49-F238E27FC236}">
                <a16:creationId xmlns:a16="http://schemas.microsoft.com/office/drawing/2014/main" id="{7DE48988-D4F8-A842-AF99-827A18B8A93A}"/>
              </a:ext>
            </a:extLst>
          </p:cNvPr>
          <p:cNvSpPr>
            <a:spLocks noGrp="1"/>
          </p:cNvSpPr>
          <p:nvPr>
            <p:ph type="ftr" sz="quarter" idx="11"/>
          </p:nvPr>
        </p:nvSpPr>
        <p:spPr/>
        <p:txBody>
          <a:bodyPr/>
          <a:lstStyle/>
          <a:p>
            <a:endParaRPr kumimoji="0" lang="en-US"/>
          </a:p>
        </p:txBody>
      </p:sp>
      <p:sp>
        <p:nvSpPr>
          <p:cNvPr id="5" name="Slide Number Placeholder 4">
            <a:extLst>
              <a:ext uri="{FF2B5EF4-FFF2-40B4-BE49-F238E27FC236}">
                <a16:creationId xmlns:a16="http://schemas.microsoft.com/office/drawing/2014/main" id="{D808817C-6192-7441-AD13-13BE9ACDBCD0}"/>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3976313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243FFB-3163-6E47-9671-6E2705774C9A}"/>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3" name="Footer Placeholder 2">
            <a:extLst>
              <a:ext uri="{FF2B5EF4-FFF2-40B4-BE49-F238E27FC236}">
                <a16:creationId xmlns:a16="http://schemas.microsoft.com/office/drawing/2014/main" id="{F46C4D21-0C65-6945-AA2D-CC303408457D}"/>
              </a:ext>
            </a:extLst>
          </p:cNvPr>
          <p:cNvSpPr>
            <a:spLocks noGrp="1"/>
          </p:cNvSpPr>
          <p:nvPr>
            <p:ph type="ftr" sz="quarter" idx="11"/>
          </p:nvPr>
        </p:nvSpPr>
        <p:spPr/>
        <p:txBody>
          <a:bodyPr/>
          <a:lstStyle/>
          <a:p>
            <a:endParaRPr kumimoji="0" lang="en-US"/>
          </a:p>
        </p:txBody>
      </p:sp>
      <p:sp>
        <p:nvSpPr>
          <p:cNvPr id="4" name="Slide Number Placeholder 3">
            <a:extLst>
              <a:ext uri="{FF2B5EF4-FFF2-40B4-BE49-F238E27FC236}">
                <a16:creationId xmlns:a16="http://schemas.microsoft.com/office/drawing/2014/main" id="{7A9422C0-DFAD-9642-9283-74EB199496C6}"/>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3175614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56199-D681-AE45-8607-42825002B4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6AA7261-A9E0-8645-96F5-8BEDFD49EC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567F45-C941-B44E-BC2F-2C39BCF87B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D89AF3-A1AD-5F4B-BDC5-A5A723A02591}"/>
              </a:ext>
            </a:extLst>
          </p:cNvPr>
          <p:cNvSpPr>
            <a:spLocks noGrp="1"/>
          </p:cNvSpPr>
          <p:nvPr>
            <p:ph type="dt" sz="half" idx="10"/>
          </p:nvPr>
        </p:nvSpPr>
        <p:spPr/>
        <p:txBody>
          <a:bodyPr/>
          <a:lstStyle/>
          <a:p>
            <a:fld id="{D7C3A134-F1C3-464B-BF47-54DC2DE08F52}" type="datetimeFigureOut">
              <a:rPr lang="en-US" smtClean="0"/>
              <a:t>4/2/21</a:t>
            </a:fld>
            <a:endParaRPr lang="en-US"/>
          </a:p>
        </p:txBody>
      </p:sp>
      <p:sp>
        <p:nvSpPr>
          <p:cNvPr id="6" name="Footer Placeholder 5">
            <a:extLst>
              <a:ext uri="{FF2B5EF4-FFF2-40B4-BE49-F238E27FC236}">
                <a16:creationId xmlns:a16="http://schemas.microsoft.com/office/drawing/2014/main" id="{22CF826F-D147-AE41-88BD-BC82D9F39D76}"/>
              </a:ext>
            </a:extLst>
          </p:cNvPr>
          <p:cNvSpPr>
            <a:spLocks noGrp="1"/>
          </p:cNvSpPr>
          <p:nvPr>
            <p:ph type="ftr" sz="quarter" idx="11"/>
          </p:nvPr>
        </p:nvSpPr>
        <p:spPr/>
        <p:txBody>
          <a:bodyPr/>
          <a:lstStyle/>
          <a:p>
            <a:endParaRPr kumimoji="0" lang="en-US"/>
          </a:p>
        </p:txBody>
      </p:sp>
      <p:sp>
        <p:nvSpPr>
          <p:cNvPr id="7" name="Slide Number Placeholder 6">
            <a:extLst>
              <a:ext uri="{FF2B5EF4-FFF2-40B4-BE49-F238E27FC236}">
                <a16:creationId xmlns:a16="http://schemas.microsoft.com/office/drawing/2014/main" id="{D955C17A-7FC2-314E-BE75-F765C6BAE1F2}"/>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162607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85DA-F265-3048-B4FF-0A8857380D6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1DE8461-7998-B94D-AA1C-89DD0F89AFD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3AD382C-74B5-C248-A488-C02C8633206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62643A-EEF1-E740-B0F5-D47DD6F799EE}"/>
              </a:ext>
            </a:extLst>
          </p:cNvPr>
          <p:cNvSpPr>
            <a:spLocks noGrp="1"/>
          </p:cNvSpPr>
          <p:nvPr>
            <p:ph type="dt" sz="half" idx="10"/>
          </p:nvPr>
        </p:nvSpPr>
        <p:spPr/>
        <p:txBody>
          <a:bodyPr/>
          <a:lstStyle/>
          <a:p>
            <a:fld id="{D7C3A134-F1C3-464B-BF47-54DC2DE08F52}" type="datetimeFigureOut">
              <a:rPr lang="en-US" smtClean="0"/>
              <a:t>4/2/21</a:t>
            </a:fld>
            <a:endParaRPr lang="en-US" dirty="0"/>
          </a:p>
        </p:txBody>
      </p:sp>
      <p:sp>
        <p:nvSpPr>
          <p:cNvPr id="6" name="Footer Placeholder 5">
            <a:extLst>
              <a:ext uri="{FF2B5EF4-FFF2-40B4-BE49-F238E27FC236}">
                <a16:creationId xmlns:a16="http://schemas.microsoft.com/office/drawing/2014/main" id="{80793D9E-B480-9044-A4CE-D6CBFD179F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B2F1FB-EC7F-174A-B5B4-BF934E5C65A9}"/>
              </a:ext>
            </a:extLst>
          </p:cNvPr>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426321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1BA1A-7238-2740-8DC6-1CDFA577308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D92472-764B-8948-B33F-5A12039181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C8D21-F036-BF41-8484-FA7B7F052AB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C3A134-F1C3-464B-BF47-54DC2DE08F52}" type="datetimeFigureOut">
              <a:rPr lang="en-US" smtClean="0"/>
              <a:t>4/2/21</a:t>
            </a:fld>
            <a:endParaRPr lang="en-US" dirty="0"/>
          </a:p>
        </p:txBody>
      </p:sp>
      <p:sp>
        <p:nvSpPr>
          <p:cNvPr id="5" name="Footer Placeholder 4">
            <a:extLst>
              <a:ext uri="{FF2B5EF4-FFF2-40B4-BE49-F238E27FC236}">
                <a16:creationId xmlns:a16="http://schemas.microsoft.com/office/drawing/2014/main" id="{C0E97342-4200-A74C-A433-9B373D79F1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0" lang="en-US" dirty="0"/>
          </a:p>
        </p:txBody>
      </p:sp>
      <p:sp>
        <p:nvSpPr>
          <p:cNvPr id="6" name="Slide Number Placeholder 5">
            <a:extLst>
              <a:ext uri="{FF2B5EF4-FFF2-40B4-BE49-F238E27FC236}">
                <a16:creationId xmlns:a16="http://schemas.microsoft.com/office/drawing/2014/main" id="{88248AC6-661E-C44A-A124-E01E0A3C71D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48F39E-9C37-485F-AC97-16BB4BDF9F49}" type="slidenum">
              <a:rPr kumimoji="0" lang="en-US" smtClean="0"/>
              <a:t>‹#›</a:t>
            </a:fld>
            <a:endParaRPr kumimoji="0" lang="en-US" dirty="0"/>
          </a:p>
        </p:txBody>
      </p:sp>
    </p:spTree>
    <p:extLst>
      <p:ext uri="{BB962C8B-B14F-4D97-AF65-F5344CB8AC3E}">
        <p14:creationId xmlns:p14="http://schemas.microsoft.com/office/powerpoint/2010/main" val="121778728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png"/><Relationship Id="rId5" Type="http://schemas.openxmlformats.org/officeDocument/2006/relationships/diagramQuickStyle" Target="../diagrams/quickStyle1.xml"/><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image" Target="../media/image17.tiff"/><Relationship Id="rId18" Type="http://schemas.openxmlformats.org/officeDocument/2006/relationships/image" Target="../media/image22.tiff"/><Relationship Id="rId3" Type="http://schemas.openxmlformats.org/officeDocument/2006/relationships/image" Target="../media/image1.png"/><Relationship Id="rId21" Type="http://schemas.openxmlformats.org/officeDocument/2006/relationships/image" Target="../media/image25.tiff"/><Relationship Id="rId7" Type="http://schemas.openxmlformats.org/officeDocument/2006/relationships/image" Target="../media/image11.tiff"/><Relationship Id="rId12" Type="http://schemas.openxmlformats.org/officeDocument/2006/relationships/image" Target="../media/image16.tiff"/><Relationship Id="rId17" Type="http://schemas.openxmlformats.org/officeDocument/2006/relationships/image" Target="../media/image21.tiff"/><Relationship Id="rId2" Type="http://schemas.openxmlformats.org/officeDocument/2006/relationships/notesSlide" Target="../notesSlides/notesSlide5.xml"/><Relationship Id="rId16" Type="http://schemas.openxmlformats.org/officeDocument/2006/relationships/image" Target="../media/image20.tiff"/><Relationship Id="rId20"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3.png"/><Relationship Id="rId15" Type="http://schemas.openxmlformats.org/officeDocument/2006/relationships/image" Target="../media/image19.tiff"/><Relationship Id="rId23" Type="http://schemas.openxmlformats.org/officeDocument/2006/relationships/image" Target="../media/image27.png"/><Relationship Id="rId10" Type="http://schemas.openxmlformats.org/officeDocument/2006/relationships/image" Target="../media/image14.tiff"/><Relationship Id="rId19" Type="http://schemas.openxmlformats.org/officeDocument/2006/relationships/image" Target="../media/image23.tiff"/><Relationship Id="rId4" Type="http://schemas.openxmlformats.org/officeDocument/2006/relationships/image" Target="../media/image2.png"/><Relationship Id="rId9" Type="http://schemas.openxmlformats.org/officeDocument/2006/relationships/image" Target="../media/image13.tiff"/><Relationship Id="rId14" Type="http://schemas.openxmlformats.org/officeDocument/2006/relationships/image" Target="../media/image18.tiff"/><Relationship Id="rId22" Type="http://schemas.openxmlformats.org/officeDocument/2006/relationships/image" Target="../media/image26.tiff"/></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tiff"/><Relationship Id="rId3" Type="http://schemas.openxmlformats.org/officeDocument/2006/relationships/image" Target="../media/image1.png"/><Relationship Id="rId7" Type="http://schemas.openxmlformats.org/officeDocument/2006/relationships/image" Target="../media/image29.tiff"/><Relationship Id="rId12" Type="http://schemas.openxmlformats.org/officeDocument/2006/relationships/image" Target="../media/image3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tiff"/><Relationship Id="rId5" Type="http://schemas.openxmlformats.org/officeDocument/2006/relationships/image" Target="../media/image3.png"/><Relationship Id="rId15" Type="http://schemas.openxmlformats.org/officeDocument/2006/relationships/image" Target="../media/image37.tiff"/><Relationship Id="rId10" Type="http://schemas.openxmlformats.org/officeDocument/2006/relationships/image" Target="../media/image32.tiff"/><Relationship Id="rId4" Type="http://schemas.openxmlformats.org/officeDocument/2006/relationships/image" Target="../media/image2.png"/><Relationship Id="rId9" Type="http://schemas.openxmlformats.org/officeDocument/2006/relationships/image" Target="../media/image31.tiff"/><Relationship Id="rId14" Type="http://schemas.openxmlformats.org/officeDocument/2006/relationships/image" Target="../media/image36.tif"/></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079" y="1127715"/>
            <a:ext cx="8189844" cy="2269067"/>
          </a:xfrm>
        </p:spPr>
        <p:txBody>
          <a:bodyPr>
            <a:normAutofit fontScale="90000"/>
          </a:bodyPr>
          <a:lstStyle/>
          <a:p>
            <a:pPr algn="l"/>
            <a:r>
              <a:rPr lang="en-US" sz="4400" dirty="0">
                <a:latin typeface="Times New Roman" panose="02020603050405020304" pitchFamily="18" charset="0"/>
                <a:cs typeface="Times New Roman" panose="02020603050405020304" pitchFamily="18" charset="0"/>
              </a:rPr>
              <a:t>Properties of Chromatin Extracted by Salt Fractionation from both Cancerous and Non-cancerous Esophageal Cell Lines</a:t>
            </a:r>
            <a:br>
              <a:rPr lang="en-US" dirty="0"/>
            </a:br>
            <a:endParaRPr lang="en-US" dirty="0"/>
          </a:p>
        </p:txBody>
      </p:sp>
      <p:sp>
        <p:nvSpPr>
          <p:cNvPr id="3" name="Subtitle 2"/>
          <p:cNvSpPr>
            <a:spLocks noGrp="1"/>
          </p:cNvSpPr>
          <p:nvPr>
            <p:ph type="subTitle" idx="1"/>
          </p:nvPr>
        </p:nvSpPr>
        <p:spPr>
          <a:xfrm>
            <a:off x="436893" y="3010305"/>
            <a:ext cx="8230028" cy="1899555"/>
          </a:xfrm>
        </p:spPr>
        <p:txBody>
          <a:bodyPr>
            <a:normAutofit/>
          </a:bodyPr>
          <a:lstStyle/>
          <a:p>
            <a:pPr algn="l"/>
            <a:r>
              <a:rPr lang="en-US" sz="2400" u="sng" dirty="0">
                <a:latin typeface="Times New Roman" panose="02020603050405020304" pitchFamily="18" charset="0"/>
                <a:cs typeface="Times New Roman" panose="02020603050405020304" pitchFamily="18" charset="0"/>
              </a:rPr>
              <a:t>Emily Luffey</a:t>
            </a:r>
            <a:r>
              <a:rPr lang="en-US" sz="2400" baseline="30000" dirty="0">
                <a:latin typeface="Times New Roman" panose="02020603050405020304" pitchFamily="18" charset="0"/>
                <a:cs typeface="Times New Roman" panose="02020603050405020304" pitchFamily="18" charset="0"/>
              </a:rPr>
              <a:t>1,2</a:t>
            </a:r>
            <a:r>
              <a:rPr lang="en-US" sz="2400" dirty="0">
                <a:latin typeface="Times New Roman" panose="02020603050405020304" pitchFamily="18" charset="0"/>
                <a:cs typeface="Times New Roman" panose="02020603050405020304" pitchFamily="18" charset="0"/>
              </a:rPr>
              <a:t>, Jiawei Liu</a:t>
            </a:r>
            <a:r>
              <a:rPr lang="en-US" sz="2400" baseline="30000" dirty="0">
                <a:latin typeface="Times New Roman" panose="02020603050405020304" pitchFamily="18" charset="0"/>
                <a:cs typeface="Times New Roman" panose="02020603050405020304" pitchFamily="18" charset="0"/>
              </a:rPr>
              <a:t>1,2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Nethmi</a:t>
            </a:r>
            <a:r>
              <a:rPr lang="en-US" sz="2400" dirty="0">
                <a:latin typeface="Times New Roman" panose="02020603050405020304" pitchFamily="18" charset="0"/>
                <a:cs typeface="Times New Roman" panose="02020603050405020304" pitchFamily="18" charset="0"/>
              </a:rPr>
              <a:t> Ariyasinghe</a:t>
            </a:r>
            <a:r>
              <a:rPr lang="en-US" sz="2400" baseline="30000" dirty="0">
                <a:latin typeface="Times New Roman" panose="02020603050405020304" pitchFamily="18" charset="0"/>
                <a:cs typeface="Times New Roman" panose="02020603050405020304" pitchFamily="18" charset="0"/>
              </a:rPr>
              <a:t>1,2</a:t>
            </a:r>
            <a:r>
              <a:rPr lang="en-US" sz="2400" dirty="0">
                <a:latin typeface="Times New Roman" panose="02020603050405020304" pitchFamily="18" charset="0"/>
                <a:cs typeface="Times New Roman" panose="02020603050405020304" pitchFamily="18" charset="0"/>
              </a:rPr>
              <a:t>,  Subhadip Senapati</a:t>
            </a:r>
            <a:r>
              <a:rPr lang="en-US" sz="2400" baseline="30000" dirty="0">
                <a:latin typeface="Times New Roman" panose="02020603050405020304" pitchFamily="18" charset="0"/>
                <a:cs typeface="Times New Roman" panose="02020603050405020304" pitchFamily="18" charset="0"/>
              </a:rPr>
              <a:t>1,2</a:t>
            </a:r>
            <a:r>
              <a:rPr lang="en-US" sz="2400" dirty="0">
                <a:latin typeface="Times New Roman" panose="02020603050405020304" pitchFamily="18" charset="0"/>
                <a:cs typeface="Times New Roman" panose="02020603050405020304" pitchFamily="18" charset="0"/>
              </a:rPr>
              <a:t>, Stuart Lindsay </a:t>
            </a:r>
            <a:r>
              <a:rPr lang="en-US" sz="2400" baseline="30000" dirty="0">
                <a:latin typeface="Times New Roman" panose="02020603050405020304" pitchFamily="18" charset="0"/>
                <a:cs typeface="Times New Roman" panose="02020603050405020304" pitchFamily="18" charset="0"/>
              </a:rPr>
              <a:t>1,2,3</a:t>
            </a:r>
            <a:r>
              <a:rPr lang="en-US" sz="2400" dirty="0">
                <a:latin typeface="Times New Roman" panose="02020603050405020304" pitchFamily="18" charset="0"/>
                <a:cs typeface="Times New Roman" panose="02020603050405020304" pitchFamily="18" charset="0"/>
              </a:rPr>
              <a:t>, Robert Ros</a:t>
            </a:r>
            <a:r>
              <a:rPr lang="en-US" sz="2400" baseline="30000" dirty="0">
                <a:latin typeface="Times New Roman" panose="02020603050405020304" pitchFamily="18" charset="0"/>
                <a:cs typeface="Times New Roman" panose="02020603050405020304" pitchFamily="18" charset="0"/>
              </a:rPr>
              <a:t>1,2</a:t>
            </a:r>
            <a:r>
              <a:rPr lang="en-US" sz="2400" dirty="0">
                <a:latin typeface="Times New Roman" panose="02020603050405020304" pitchFamily="18" charset="0"/>
                <a:cs typeface="Times New Roman" panose="02020603050405020304" pitchFamily="18" charset="0"/>
              </a:rPr>
              <a:t> ,Yang Jiao</a:t>
            </a:r>
            <a:r>
              <a:rPr lang="en-US" sz="2400" baseline="30000" dirty="0">
                <a:latin typeface="Times New Roman" panose="02020603050405020304" pitchFamily="18" charset="0"/>
                <a:cs typeface="Times New Roman" panose="02020603050405020304" pitchFamily="18" charset="0"/>
              </a:rPr>
              <a:t>4</a:t>
            </a:r>
          </a:p>
          <a:p>
            <a:pPr algn="l"/>
            <a:r>
              <a:rPr lang="en-US" sz="1600" baseline="300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Department of Physics, </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Biodesign Institute, </a:t>
            </a:r>
            <a:r>
              <a:rPr lang="en-US" sz="1600" baseline="30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Department of Chemistry and Biochemistry, </a:t>
            </a:r>
            <a:r>
              <a:rPr lang="en-US" sz="1600" baseline="30000" dirty="0">
                <a:latin typeface="Times New Roman" panose="02020603050405020304" pitchFamily="18" charset="0"/>
                <a:cs typeface="Times New Roman" panose="02020603050405020304" pitchFamily="18" charset="0"/>
              </a:rPr>
              <a:t>4</a:t>
            </a:r>
            <a:r>
              <a:rPr lang="en-US" sz="1600" dirty="0">
                <a:latin typeface="Times New Roman" panose="02020603050405020304" pitchFamily="18" charset="0"/>
                <a:cs typeface="Times New Roman" panose="02020603050405020304" pitchFamily="18" charset="0"/>
              </a:rPr>
              <a:t>SEMTE, Arizona State University, Tempe, AZ 85287</a:t>
            </a:r>
          </a:p>
          <a:p>
            <a:endParaRPr lang="en-US" dirty="0">
              <a:latin typeface="Calibri"/>
              <a:cs typeface="Calibri"/>
            </a:endParaRPr>
          </a:p>
          <a:p>
            <a:endParaRPr lang="en-US" dirty="0">
              <a:solidFill>
                <a:schemeClr val="bg1"/>
              </a:solidFill>
            </a:endParaRPr>
          </a:p>
        </p:txBody>
      </p:sp>
      <p:pic>
        <p:nvPicPr>
          <p:cNvPr id="11" name="Picture 10">
            <a:extLst>
              <a:ext uri="{FF2B5EF4-FFF2-40B4-BE49-F238E27FC236}">
                <a16:creationId xmlns:a16="http://schemas.microsoft.com/office/drawing/2014/main" id="{06C15BCF-239E-4E69-8D6C-41A3081DC7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3372" y="5521905"/>
            <a:ext cx="1670627" cy="1345868"/>
          </a:xfrm>
          <a:prstGeom prst="rect">
            <a:avLst/>
          </a:prstGeom>
          <a:ln>
            <a:noFill/>
          </a:ln>
          <a:effectLst>
            <a:outerShdw blurRad="292100" dist="139700" dir="2700000" algn="tl" rotWithShape="0">
              <a:srgbClr val="333333">
                <a:alpha val="65000"/>
              </a:srgbClr>
            </a:outerShdw>
          </a:effectLst>
        </p:spPr>
      </p:pic>
      <p:pic>
        <p:nvPicPr>
          <p:cNvPr id="7" name="Google Shape;109;p20">
            <a:extLst>
              <a:ext uri="{FF2B5EF4-FFF2-40B4-BE49-F238E27FC236}">
                <a16:creationId xmlns:a16="http://schemas.microsoft.com/office/drawing/2014/main" id="{EFC86C45-888F-8742-8696-B94B05EAD8DE}"/>
              </a:ext>
            </a:extLst>
          </p:cNvPr>
          <p:cNvPicPr preferRelativeResize="0"/>
          <p:nvPr/>
        </p:nvPicPr>
        <p:blipFill>
          <a:blip r:embed="rId4">
            <a:alphaModFix/>
          </a:blip>
          <a:stretch>
            <a:fillRect/>
          </a:stretch>
        </p:blipFill>
        <p:spPr>
          <a:xfrm>
            <a:off x="0" y="5470934"/>
            <a:ext cx="1079640" cy="1271587"/>
          </a:xfrm>
          <a:prstGeom prst="rect">
            <a:avLst/>
          </a:prstGeom>
          <a:noFill/>
          <a:ln>
            <a:noFill/>
          </a:ln>
          <a:effectLst>
            <a:softEdge rad="25400"/>
          </a:effectLst>
        </p:spPr>
      </p:pic>
      <p:pic>
        <p:nvPicPr>
          <p:cNvPr id="8" name="Picture 6" descr="Image result for nasa space grant arizona">
            <a:extLst>
              <a:ext uri="{FF2B5EF4-FFF2-40B4-BE49-F238E27FC236}">
                <a16:creationId xmlns:a16="http://schemas.microsoft.com/office/drawing/2014/main" id="{D7FC970D-02D7-EB4A-894A-E795B9D710C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9640" y="5657916"/>
            <a:ext cx="1079640" cy="897622"/>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9" name="Picture 8" descr="A picture containing accessory&#10;&#10;Description automatically generated">
            <a:extLst>
              <a:ext uri="{FF2B5EF4-FFF2-40B4-BE49-F238E27FC236}">
                <a16:creationId xmlns:a16="http://schemas.microsoft.com/office/drawing/2014/main" id="{62C3649D-6619-DD49-97FD-458E385BD1D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0756" y="4256627"/>
            <a:ext cx="5029200" cy="1737838"/>
          </a:xfrm>
          <a:prstGeom prst="rect">
            <a:avLst/>
          </a:prstGeom>
        </p:spPr>
      </p:pic>
      <p:pic>
        <p:nvPicPr>
          <p:cNvPr id="10" name="Picture 9" descr="A picture containing accessory&#10;&#10;Description automatically generated">
            <a:extLst>
              <a:ext uri="{FF2B5EF4-FFF2-40B4-BE49-F238E27FC236}">
                <a16:creationId xmlns:a16="http://schemas.microsoft.com/office/drawing/2014/main" id="{9C31DB7D-3D6C-8F4A-BA70-076ACBDDBD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879132" y="4293881"/>
            <a:ext cx="5029200" cy="1737838"/>
          </a:xfrm>
          <a:prstGeom prst="rect">
            <a:avLst/>
          </a:prstGeom>
        </p:spPr>
      </p:pic>
    </p:spTree>
    <p:extLst>
      <p:ext uri="{BB962C8B-B14F-4D97-AF65-F5344CB8AC3E}">
        <p14:creationId xmlns:p14="http://schemas.microsoft.com/office/powerpoint/2010/main" val="2750071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790"/>
            <a:ext cx="7886700" cy="1325563"/>
          </a:xfrm>
        </p:spPr>
        <p:txBody>
          <a:bodyPr>
            <a:normAutofit/>
          </a:bodyPr>
          <a:lstStyle/>
          <a:p>
            <a:r>
              <a:rPr lang="en-US" sz="4000" dirty="0">
                <a:latin typeface="Times New Roman" panose="02020603050405020304" pitchFamily="18" charset="0"/>
                <a:cs typeface="Times New Roman" panose="02020603050405020304" pitchFamily="18" charset="0"/>
              </a:rPr>
              <a:t>Motivation</a:t>
            </a:r>
          </a:p>
        </p:txBody>
      </p:sp>
      <p:sp>
        <p:nvSpPr>
          <p:cNvPr id="5" name="Content Placeholder 4"/>
          <p:cNvSpPr>
            <a:spLocks noGrp="1"/>
          </p:cNvSpPr>
          <p:nvPr>
            <p:ph idx="1"/>
          </p:nvPr>
        </p:nvSpPr>
        <p:spPr>
          <a:xfrm>
            <a:off x="393116" y="938970"/>
            <a:ext cx="5799153" cy="4981794"/>
          </a:xfrm>
        </p:spPr>
        <p:txBody>
          <a:bodyPr>
            <a:no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The National Institute of Health estimates that approximately 38.4% of men and women will be diagnosed with cancer at some point during their lifetimes.[2] </a:t>
            </a:r>
          </a:p>
          <a:p>
            <a:pPr marL="0" indent="0">
              <a:buNone/>
            </a:pPr>
            <a:endParaRPr lang="en-US" sz="10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Studies show that the more abnormal a particular cell nucleus is, the more aggressive a particular form of cancer is.[2]</a:t>
            </a:r>
          </a:p>
          <a:p>
            <a:endParaRPr lang="en-US" sz="10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Are there differences between the morphology of chromatin found in EPC2(Non-Cancerous) and CPD(Cancerous) cells? </a:t>
            </a:r>
          </a:p>
        </p:txBody>
      </p:sp>
      <p:pic>
        <p:nvPicPr>
          <p:cNvPr id="18" name="Picture 17" descr="Screen Shot 2020-01-04 at 9.14.54 P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92270" y="1279773"/>
            <a:ext cx="2558613" cy="1997752"/>
          </a:xfrm>
          <a:prstGeom prst="rect">
            <a:avLst/>
          </a:prstGeom>
        </p:spPr>
      </p:pic>
      <p:pic>
        <p:nvPicPr>
          <p:cNvPr id="19" name="Picture 18" descr="Screen Shot 2020-01-04 at 9.14.23 PM.pn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192270" y="3484085"/>
            <a:ext cx="2567693" cy="2186481"/>
          </a:xfrm>
          <a:prstGeom prst="rect">
            <a:avLst/>
          </a:prstGeom>
        </p:spPr>
      </p:pic>
      <p:sp>
        <p:nvSpPr>
          <p:cNvPr id="20" name="TextBox 19"/>
          <p:cNvSpPr txBox="1"/>
          <p:nvPr/>
        </p:nvSpPr>
        <p:spPr>
          <a:xfrm>
            <a:off x="6879673" y="2938554"/>
            <a:ext cx="1993038" cy="307777"/>
          </a:xfrm>
          <a:prstGeom prst="rect">
            <a:avLst/>
          </a:prstGeom>
          <a:noFill/>
        </p:spPr>
        <p:txBody>
          <a:bodyPr wrap="square" rtlCol="0">
            <a:spAutoFit/>
          </a:bodyPr>
          <a:lstStyle/>
          <a:p>
            <a:r>
              <a:rPr lang="en-US" sz="1400" dirty="0">
                <a:solidFill>
                  <a:srgbClr val="FFFFFF"/>
                </a:solidFill>
                <a:latin typeface="Times New Roman" panose="02020603050405020304" pitchFamily="18" charset="0"/>
                <a:cs typeface="Times New Roman" panose="02020603050405020304" pitchFamily="18" charset="0"/>
              </a:rPr>
              <a:t>Non-Cancerous (EPC2)</a:t>
            </a:r>
          </a:p>
        </p:txBody>
      </p:sp>
      <p:sp>
        <p:nvSpPr>
          <p:cNvPr id="21" name="TextBox 20"/>
          <p:cNvSpPr txBox="1"/>
          <p:nvPr/>
        </p:nvSpPr>
        <p:spPr>
          <a:xfrm>
            <a:off x="7298187" y="5362789"/>
            <a:ext cx="1574524" cy="307777"/>
          </a:xfrm>
          <a:prstGeom prst="rect">
            <a:avLst/>
          </a:prstGeom>
          <a:noFill/>
        </p:spPr>
        <p:txBody>
          <a:bodyPr wrap="square" rtlCol="0">
            <a:spAutoFit/>
          </a:bodyPr>
          <a:lstStyle/>
          <a:p>
            <a:r>
              <a:rPr lang="en-US" sz="1400" dirty="0">
                <a:solidFill>
                  <a:srgbClr val="FFFFFF"/>
                </a:solidFill>
                <a:latin typeface="Times New Roman" panose="02020603050405020304" pitchFamily="18" charset="0"/>
                <a:cs typeface="Times New Roman" panose="02020603050405020304" pitchFamily="18" charset="0"/>
              </a:rPr>
              <a:t>Cancerous (CPD)</a:t>
            </a:r>
          </a:p>
        </p:txBody>
      </p:sp>
      <p:pic>
        <p:nvPicPr>
          <p:cNvPr id="24" name="Picture 23">
            <a:extLst>
              <a:ext uri="{FF2B5EF4-FFF2-40B4-BE49-F238E27FC236}">
                <a16:creationId xmlns:a16="http://schemas.microsoft.com/office/drawing/2014/main" id="{0AE4543F-0DB7-774D-98E1-5FBCE7C380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05085" y="5920764"/>
            <a:ext cx="1193676" cy="961633"/>
          </a:xfrm>
          <a:prstGeom prst="rect">
            <a:avLst/>
          </a:prstGeom>
          <a:ln>
            <a:noFill/>
          </a:ln>
          <a:effectLst>
            <a:outerShdw blurRad="292100" dist="139700" dir="2700000" algn="tl" rotWithShape="0">
              <a:srgbClr val="333333">
                <a:alpha val="65000"/>
              </a:srgbClr>
            </a:outerShdw>
          </a:effectLst>
        </p:spPr>
      </p:pic>
      <p:pic>
        <p:nvPicPr>
          <p:cNvPr id="25" name="Google Shape;109;p20">
            <a:extLst>
              <a:ext uri="{FF2B5EF4-FFF2-40B4-BE49-F238E27FC236}">
                <a16:creationId xmlns:a16="http://schemas.microsoft.com/office/drawing/2014/main" id="{CF1B3EAB-B235-0948-A3DA-65AE2BC076C1}"/>
              </a:ext>
            </a:extLst>
          </p:cNvPr>
          <p:cNvPicPr preferRelativeResize="0"/>
          <p:nvPr/>
        </p:nvPicPr>
        <p:blipFill>
          <a:blip r:embed="rId6">
            <a:alphaModFix/>
          </a:blip>
          <a:stretch>
            <a:fillRect/>
          </a:stretch>
        </p:blipFill>
        <p:spPr>
          <a:xfrm>
            <a:off x="-31300" y="5939880"/>
            <a:ext cx="673377" cy="908559"/>
          </a:xfrm>
          <a:prstGeom prst="rect">
            <a:avLst/>
          </a:prstGeom>
          <a:noFill/>
          <a:ln>
            <a:noFill/>
          </a:ln>
          <a:effectLst>
            <a:softEdge rad="25400"/>
          </a:effectLst>
        </p:spPr>
      </p:pic>
      <p:pic>
        <p:nvPicPr>
          <p:cNvPr id="26" name="Picture 6" descr="Image result for nasa space grant arizona">
            <a:extLst>
              <a:ext uri="{FF2B5EF4-FFF2-40B4-BE49-F238E27FC236}">
                <a16:creationId xmlns:a16="http://schemas.microsoft.com/office/drawing/2014/main" id="{F5A5D2B6-9D8D-3C44-8F5F-FD36D890CC5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2077" y="6073480"/>
            <a:ext cx="771411" cy="641358"/>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49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77" y="0"/>
            <a:ext cx="7886700" cy="1325563"/>
          </a:xfrm>
        </p:spPr>
        <p:txBody>
          <a:bodyPr>
            <a:normAutofit/>
          </a:bodyPr>
          <a:lstStyle/>
          <a:p>
            <a:r>
              <a:rPr lang="en-US" sz="4000" dirty="0">
                <a:latin typeface="Times New Roman" panose="02020603050405020304" pitchFamily="18" charset="0"/>
                <a:cs typeface="Times New Roman" panose="02020603050405020304" pitchFamily="18" charset="0"/>
              </a:rPr>
              <a:t>Background</a:t>
            </a:r>
          </a:p>
        </p:txBody>
      </p:sp>
      <p:sp>
        <p:nvSpPr>
          <p:cNvPr id="3" name="Content Placeholder 2"/>
          <p:cNvSpPr>
            <a:spLocks noGrp="1"/>
          </p:cNvSpPr>
          <p:nvPr>
            <p:ph idx="1"/>
          </p:nvPr>
        </p:nvSpPr>
        <p:spPr>
          <a:xfrm>
            <a:off x="328597" y="1325563"/>
            <a:ext cx="4753593" cy="4476230"/>
          </a:xfrm>
        </p:spPr>
        <p:txBody>
          <a:bodyPr>
            <a:normAutofit fontScale="70000" lnSpcReduction="20000"/>
          </a:bodyPr>
          <a:lstStyle/>
          <a:p>
            <a:r>
              <a:rPr lang="en-US" sz="3300" dirty="0">
                <a:latin typeface="Times New Roman" panose="02020603050405020304" pitchFamily="18" charset="0"/>
                <a:cs typeface="Times New Roman" panose="02020603050405020304" pitchFamily="18" charset="0"/>
              </a:rPr>
              <a:t> </a:t>
            </a:r>
            <a:r>
              <a:rPr lang="en-US" sz="3400" dirty="0">
                <a:latin typeface="Times New Roman" panose="02020603050405020304" pitchFamily="18" charset="0"/>
                <a:cs typeface="Times New Roman" panose="02020603050405020304" pitchFamily="18" charset="0"/>
              </a:rPr>
              <a:t>A major variable in the overall nuclear structure is chromatin compaction and structure. </a:t>
            </a:r>
          </a:p>
          <a:p>
            <a:endParaRPr lang="en-US" sz="3400" dirty="0">
              <a:latin typeface="Times New Roman" panose="02020603050405020304" pitchFamily="18" charset="0"/>
              <a:cs typeface="Times New Roman" panose="02020603050405020304" pitchFamily="18" charset="0"/>
            </a:endParaRPr>
          </a:p>
          <a:p>
            <a:r>
              <a:rPr lang="en-US" sz="3400" dirty="0">
                <a:latin typeface="Times New Roman" panose="02020603050405020304" pitchFamily="18" charset="0"/>
                <a:cs typeface="Times New Roman" panose="02020603050405020304" pitchFamily="18" charset="0"/>
              </a:rPr>
              <a:t>Studies show that Salt Fractionation is an efficient method for extracting intact chromatin. [1]</a:t>
            </a:r>
          </a:p>
          <a:p>
            <a:endParaRPr lang="en-US" sz="3400" dirty="0">
              <a:latin typeface="Times New Roman" panose="02020603050405020304" pitchFamily="18" charset="0"/>
              <a:cs typeface="Times New Roman" panose="02020603050405020304" pitchFamily="18" charset="0"/>
            </a:endParaRPr>
          </a:p>
          <a:p>
            <a:r>
              <a:rPr lang="en-US" sz="3400" dirty="0">
                <a:latin typeface="Times New Roman" panose="02020603050405020304" pitchFamily="18" charset="0"/>
                <a:cs typeface="Times New Roman" panose="02020603050405020304" pitchFamily="18" charset="0"/>
              </a:rPr>
              <a:t>In this study, we propose to use a combination of </a:t>
            </a:r>
            <a:r>
              <a:rPr lang="en-US" sz="3400" kern="0" dirty="0">
                <a:latin typeface="Times New Roman" panose="02020603050405020304" pitchFamily="18" charset="0"/>
                <a:cs typeface="Times New Roman" panose="02020603050405020304" pitchFamily="18" charset="0"/>
              </a:rPr>
              <a:t>salt</a:t>
            </a:r>
            <a:r>
              <a:rPr lang="en-US" sz="3400" dirty="0">
                <a:latin typeface="Times New Roman" panose="02020603050405020304" pitchFamily="18" charset="0"/>
                <a:cs typeface="Times New Roman" panose="02020603050405020304" pitchFamily="18" charset="0"/>
              </a:rPr>
              <a:t> fractionation and Atomic Force Microscopy (AFM) to characterize chromatin compaction and structure for both cancerous and non-cancerous Esophageal cell lines.</a:t>
            </a:r>
          </a:p>
          <a:p>
            <a:endParaRPr lang="en-US" dirty="0">
              <a:latin typeface="Times New Roman" panose="02020603050405020304" pitchFamily="18" charset="0"/>
              <a:cs typeface="Times New Roman" panose="02020603050405020304" pitchFamily="18" charset="0"/>
            </a:endParaRPr>
          </a:p>
        </p:txBody>
      </p:sp>
      <p:pic>
        <p:nvPicPr>
          <p:cNvPr id="4" name="Picture 3" descr="unname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3935" y="1056207"/>
            <a:ext cx="3458321" cy="4745586"/>
          </a:xfrm>
          <a:prstGeom prst="rect">
            <a:avLst/>
          </a:prstGeom>
        </p:spPr>
      </p:pic>
      <p:sp>
        <p:nvSpPr>
          <p:cNvPr id="16" name="TextBox 15">
            <a:extLst>
              <a:ext uri="{FF2B5EF4-FFF2-40B4-BE49-F238E27FC236}">
                <a16:creationId xmlns:a16="http://schemas.microsoft.com/office/drawing/2014/main" id="{09ACDE71-BFB6-664E-8203-EC12A862F802}"/>
              </a:ext>
            </a:extLst>
          </p:cNvPr>
          <p:cNvSpPr txBox="1"/>
          <p:nvPr/>
        </p:nvSpPr>
        <p:spPr>
          <a:xfrm>
            <a:off x="5383935" y="5801793"/>
            <a:ext cx="3760065" cy="200055"/>
          </a:xfrm>
          <a:prstGeom prst="rect">
            <a:avLst/>
          </a:prstGeom>
          <a:noFill/>
        </p:spPr>
        <p:txBody>
          <a:bodyPr wrap="square" rtlCol="0">
            <a:spAutoFit/>
          </a:bodyPr>
          <a:lstStyle/>
          <a:p>
            <a:r>
              <a:rPr lang="en-US" sz="700" dirty="0" err="1">
                <a:latin typeface="Times New Roman" panose="02020603050405020304" pitchFamily="18" charset="0"/>
                <a:cs typeface="Times New Roman" panose="02020603050405020304" pitchFamily="18" charset="0"/>
              </a:rPr>
              <a:t>Alberts</a:t>
            </a:r>
            <a:r>
              <a:rPr lang="en-US" sz="700" dirty="0">
                <a:latin typeface="Times New Roman" panose="02020603050405020304" pitchFamily="18" charset="0"/>
                <a:cs typeface="Times New Roman" panose="02020603050405020304" pitchFamily="18" charset="0"/>
              </a:rPr>
              <a:t> B, Bray D, Johnson A et al. (1997) Essential Cell Biology. London: Garland Publishing.</a:t>
            </a:r>
          </a:p>
        </p:txBody>
      </p:sp>
      <p:pic>
        <p:nvPicPr>
          <p:cNvPr id="25" name="Picture 24">
            <a:extLst>
              <a:ext uri="{FF2B5EF4-FFF2-40B4-BE49-F238E27FC236}">
                <a16:creationId xmlns:a16="http://schemas.microsoft.com/office/drawing/2014/main" id="{B43A178B-3C37-0D46-9E92-AB7E5D35CD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05085" y="5913342"/>
            <a:ext cx="1193676" cy="961633"/>
          </a:xfrm>
          <a:prstGeom prst="rect">
            <a:avLst/>
          </a:prstGeom>
          <a:ln>
            <a:noFill/>
          </a:ln>
          <a:effectLst>
            <a:outerShdw blurRad="292100" dist="139700" dir="2700000" algn="tl" rotWithShape="0">
              <a:srgbClr val="333333">
                <a:alpha val="65000"/>
              </a:srgbClr>
            </a:outerShdw>
          </a:effectLst>
        </p:spPr>
      </p:pic>
      <p:pic>
        <p:nvPicPr>
          <p:cNvPr id="26" name="Google Shape;109;p20">
            <a:extLst>
              <a:ext uri="{FF2B5EF4-FFF2-40B4-BE49-F238E27FC236}">
                <a16:creationId xmlns:a16="http://schemas.microsoft.com/office/drawing/2014/main" id="{410A4F25-95DE-8D4F-8B1E-2C4D6A6D07BD}"/>
              </a:ext>
            </a:extLst>
          </p:cNvPr>
          <p:cNvPicPr preferRelativeResize="0"/>
          <p:nvPr/>
        </p:nvPicPr>
        <p:blipFill>
          <a:blip r:embed="rId5">
            <a:alphaModFix/>
          </a:blip>
          <a:stretch>
            <a:fillRect/>
          </a:stretch>
        </p:blipFill>
        <p:spPr>
          <a:xfrm>
            <a:off x="-31300" y="5939880"/>
            <a:ext cx="673377" cy="908559"/>
          </a:xfrm>
          <a:prstGeom prst="rect">
            <a:avLst/>
          </a:prstGeom>
          <a:noFill/>
          <a:ln>
            <a:noFill/>
          </a:ln>
          <a:effectLst>
            <a:softEdge rad="25400"/>
          </a:effectLst>
        </p:spPr>
      </p:pic>
      <p:pic>
        <p:nvPicPr>
          <p:cNvPr id="27" name="Picture 6" descr="Image result for nasa space grant arizona">
            <a:extLst>
              <a:ext uri="{FF2B5EF4-FFF2-40B4-BE49-F238E27FC236}">
                <a16:creationId xmlns:a16="http://schemas.microsoft.com/office/drawing/2014/main" id="{834E04D3-8736-764C-98B6-7055E5EA056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077" y="6073480"/>
            <a:ext cx="771411" cy="641358"/>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81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040" y="-107131"/>
            <a:ext cx="8229600" cy="1252728"/>
          </a:xfrm>
        </p:spPr>
        <p:txBody>
          <a:bodyPr>
            <a:normAutofit/>
          </a:bodyPr>
          <a:lstStyle/>
          <a:p>
            <a:r>
              <a:rPr lang="en-US" sz="4000" dirty="0">
                <a:latin typeface="Times New Roman" panose="02020603050405020304" pitchFamily="18" charset="0"/>
                <a:cs typeface="Times New Roman" panose="02020603050405020304" pitchFamily="18" charset="0"/>
              </a:rPr>
              <a:t>Experimental Design</a:t>
            </a:r>
          </a:p>
        </p:txBody>
      </p:sp>
      <p:graphicFrame>
        <p:nvGraphicFramePr>
          <p:cNvPr id="4" name="Diagram 3"/>
          <p:cNvGraphicFramePr/>
          <p:nvPr>
            <p:extLst>
              <p:ext uri="{D42A27DB-BD31-4B8C-83A1-F6EECF244321}">
                <p14:modId xmlns:p14="http://schemas.microsoft.com/office/powerpoint/2010/main" val="1875549111"/>
              </p:ext>
            </p:extLst>
          </p:nvPr>
        </p:nvGraphicFramePr>
        <p:xfrm>
          <a:off x="609040" y="396382"/>
          <a:ext cx="7925920" cy="2023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566381" y="2633418"/>
            <a:ext cx="807293" cy="495520"/>
          </a:xfrm>
          <a:prstGeom prst="rect">
            <a:avLst/>
          </a:prstGeom>
          <a:solidFill>
            <a:schemeClr val="bg1"/>
          </a:solidFill>
        </p:spPr>
        <p:txBody>
          <a:bodyPr wrap="square" lIns="109728" tIns="54864" rIns="109728" bIns="54864" rtlCol="0">
            <a:spAutoFit/>
          </a:bodyPr>
          <a:lstStyle/>
          <a:p>
            <a:r>
              <a:rPr lang="en-US" sz="2500"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3590013" y="2635944"/>
            <a:ext cx="616569" cy="880241"/>
          </a:xfrm>
          <a:prstGeom prst="rect">
            <a:avLst/>
          </a:prstGeom>
          <a:solidFill>
            <a:schemeClr val="bg1"/>
          </a:solidFill>
        </p:spPr>
        <p:txBody>
          <a:bodyPr wrap="square" lIns="109728" tIns="54864" rIns="109728" bIns="54864" rtlCol="0">
            <a:spAutoFit/>
          </a:bodyPr>
          <a:lstStyle/>
          <a:p>
            <a:r>
              <a:rPr lang="en-US" sz="2500" dirty="0">
                <a:latin typeface="Times New Roman" panose="02020603050405020304" pitchFamily="18" charset="0"/>
                <a:cs typeface="Times New Roman" panose="02020603050405020304" pitchFamily="18" charset="0"/>
              </a:rPr>
              <a:t>(B)</a:t>
            </a:r>
          </a:p>
        </p:txBody>
      </p:sp>
      <p:sp>
        <p:nvSpPr>
          <p:cNvPr id="8" name="TextBox 7"/>
          <p:cNvSpPr txBox="1"/>
          <p:nvPr/>
        </p:nvSpPr>
        <p:spPr>
          <a:xfrm>
            <a:off x="5465951" y="2624996"/>
            <a:ext cx="654286" cy="495520"/>
          </a:xfrm>
          <a:prstGeom prst="rect">
            <a:avLst/>
          </a:prstGeom>
          <a:solidFill>
            <a:schemeClr val="bg1"/>
          </a:solidFill>
        </p:spPr>
        <p:txBody>
          <a:bodyPr wrap="square" lIns="109728" tIns="54864" rIns="109728" bIns="54864" rtlCol="0">
            <a:spAutoFit/>
          </a:bodyPr>
          <a:lstStyle/>
          <a:p>
            <a:r>
              <a:rPr lang="en-US" sz="2500" dirty="0">
                <a:latin typeface="Times New Roman" panose="02020603050405020304" pitchFamily="18" charset="0"/>
                <a:cs typeface="Times New Roman" panose="02020603050405020304" pitchFamily="18" charset="0"/>
              </a:rPr>
              <a:t>(C)</a:t>
            </a:r>
          </a:p>
        </p:txBody>
      </p:sp>
      <p:sp>
        <p:nvSpPr>
          <p:cNvPr id="9" name="TextBox 8"/>
          <p:cNvSpPr txBox="1"/>
          <p:nvPr/>
        </p:nvSpPr>
        <p:spPr>
          <a:xfrm>
            <a:off x="7355329" y="2632129"/>
            <a:ext cx="726563" cy="495520"/>
          </a:xfrm>
          <a:prstGeom prst="rect">
            <a:avLst/>
          </a:prstGeom>
          <a:solidFill>
            <a:schemeClr val="bg1"/>
          </a:solidFill>
        </p:spPr>
        <p:txBody>
          <a:bodyPr wrap="square" lIns="109728" tIns="54864" rIns="109728" bIns="54864" rtlCol="0">
            <a:spAutoFit/>
          </a:bodyPr>
          <a:lstStyle/>
          <a:p>
            <a:r>
              <a:rPr lang="en-US" sz="2500" dirty="0">
                <a:latin typeface="Times New Roman" panose="02020603050405020304" pitchFamily="18" charset="0"/>
                <a:cs typeface="Times New Roman" panose="02020603050405020304" pitchFamily="18" charset="0"/>
              </a:rPr>
              <a:t>(D)</a:t>
            </a:r>
          </a:p>
        </p:txBody>
      </p:sp>
      <p:sp>
        <p:nvSpPr>
          <p:cNvPr id="10" name="Rounded Rectangle 9"/>
          <p:cNvSpPr/>
          <p:nvPr/>
        </p:nvSpPr>
        <p:spPr>
          <a:xfrm>
            <a:off x="1220418" y="2372594"/>
            <a:ext cx="6782422" cy="1246892"/>
          </a:xfrm>
          <a:prstGeom prst="roundRect">
            <a:avLst/>
          </a:prstGeom>
          <a:ln w="28575" cmpd="sng">
            <a:solidFill>
              <a:srgbClr val="7C0D30"/>
            </a:solidFill>
          </a:ln>
        </p:spPr>
        <p:style>
          <a:lnRef idx="2">
            <a:schemeClr val="accent4"/>
          </a:lnRef>
          <a:fillRef idx="1">
            <a:schemeClr val="lt1"/>
          </a:fillRef>
          <a:effectRef idx="0">
            <a:schemeClr val="accent4"/>
          </a:effectRef>
          <a:fontRef idx="minor">
            <a:schemeClr val="dk1"/>
          </a:fontRef>
        </p:style>
        <p:txBody>
          <a:bodyPr lIns="109728" tIns="54864" rIns="109728" bIns="54864" rtlCol="0" anchor="ctr"/>
          <a:lstStyle/>
          <a:p>
            <a:pPr marL="342900" indent="-342900">
              <a:buFont typeface="Arial" panose="020B0604020202020204" pitchFamily="34" charset="0"/>
              <a:buChar char="•"/>
            </a:pPr>
            <a:r>
              <a:rPr lang="en-US" sz="1800" dirty="0">
                <a:solidFill>
                  <a:schemeClr val="bg1"/>
                </a:solidFill>
                <a:latin typeface="Times New Roman" panose="02020603050405020304" pitchFamily="18" charset="0"/>
                <a:cs typeface="Times New Roman" panose="02020603050405020304" pitchFamily="18" charset="0"/>
              </a:rPr>
              <a:t>Supernatant</a:t>
            </a:r>
          </a:p>
          <a:p>
            <a:pPr marL="342900" indent="-342900">
              <a:buFont typeface="Arial" panose="020B0604020202020204" pitchFamily="34" charset="0"/>
              <a:buChar char="•"/>
            </a:pPr>
            <a:r>
              <a:rPr lang="en-US" sz="1800" dirty="0">
                <a:solidFill>
                  <a:schemeClr val="bg1"/>
                </a:solidFill>
                <a:latin typeface="Times New Roman" panose="02020603050405020304" pitchFamily="18" charset="0"/>
                <a:cs typeface="Times New Roman" panose="02020603050405020304" pitchFamily="18" charset="0"/>
              </a:rPr>
              <a:t>Low Salt</a:t>
            </a:r>
          </a:p>
          <a:p>
            <a:pPr marL="342900" indent="-342900">
              <a:buFont typeface="Arial" panose="020B0604020202020204" pitchFamily="34" charset="0"/>
              <a:buChar char="•"/>
            </a:pPr>
            <a:r>
              <a:rPr lang="en-US" sz="1800" dirty="0">
                <a:solidFill>
                  <a:schemeClr val="bg1"/>
                </a:solidFill>
                <a:latin typeface="Times New Roman" panose="02020603050405020304" pitchFamily="18" charset="0"/>
                <a:cs typeface="Times New Roman" panose="02020603050405020304" pitchFamily="18" charset="0"/>
              </a:rPr>
              <a:t>High Salt</a:t>
            </a:r>
          </a:p>
          <a:p>
            <a:pPr marL="342900" indent="-342900">
              <a:buFont typeface="Arial" panose="020B0604020202020204" pitchFamily="34" charset="0"/>
              <a:buChar char="•"/>
            </a:pPr>
            <a:r>
              <a:rPr lang="en-US" sz="1800" dirty="0">
                <a:solidFill>
                  <a:schemeClr val="bg1"/>
                </a:solidFill>
                <a:latin typeface="Times New Roman" panose="02020603050405020304" pitchFamily="18" charset="0"/>
                <a:cs typeface="Times New Roman" panose="02020603050405020304" pitchFamily="18" charset="0"/>
              </a:rPr>
              <a:t>Insoluble</a:t>
            </a:r>
          </a:p>
        </p:txBody>
      </p:sp>
      <p:pic>
        <p:nvPicPr>
          <p:cNvPr id="11" name="Picture 10" descr="Screen Shot 2020-01-04 at 9.32.30 PM.png"/>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985804" y="2488312"/>
            <a:ext cx="5079068" cy="1095072"/>
          </a:xfrm>
          <a:prstGeom prst="rect">
            <a:avLst/>
          </a:prstGeom>
        </p:spPr>
      </p:pic>
      <p:sp>
        <p:nvSpPr>
          <p:cNvPr id="16" name="Down Arrow 15"/>
          <p:cNvSpPr/>
          <p:nvPr/>
        </p:nvSpPr>
        <p:spPr>
          <a:xfrm>
            <a:off x="4413725" y="1986244"/>
            <a:ext cx="316551" cy="280069"/>
          </a:xfrm>
          <a:prstGeom prst="downArrow">
            <a:avLst/>
          </a:prstGeom>
          <a:solidFill>
            <a:srgbClr val="FDB34C"/>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7C334E2-D1E4-D947-9316-447F1BCA58A5}"/>
              </a:ext>
            </a:extLst>
          </p:cNvPr>
          <p:cNvSpPr txBox="1"/>
          <p:nvPr/>
        </p:nvSpPr>
        <p:spPr>
          <a:xfrm>
            <a:off x="3035864" y="5675724"/>
            <a:ext cx="794039"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Sample</a:t>
            </a:r>
          </a:p>
        </p:txBody>
      </p:sp>
      <p:sp>
        <p:nvSpPr>
          <p:cNvPr id="26" name="TextBox 25">
            <a:extLst>
              <a:ext uri="{FF2B5EF4-FFF2-40B4-BE49-F238E27FC236}">
                <a16:creationId xmlns:a16="http://schemas.microsoft.com/office/drawing/2014/main" id="{E2048B07-B2CB-CA4B-BE7D-2B9F2FABE8AD}"/>
              </a:ext>
            </a:extLst>
          </p:cNvPr>
          <p:cNvSpPr txBox="1"/>
          <p:nvPr/>
        </p:nvSpPr>
        <p:spPr>
          <a:xfrm>
            <a:off x="2646764" y="4289344"/>
            <a:ext cx="969263"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Detector</a:t>
            </a:r>
          </a:p>
        </p:txBody>
      </p:sp>
      <p:sp>
        <p:nvSpPr>
          <p:cNvPr id="27" name="Rectangle 26">
            <a:extLst>
              <a:ext uri="{FF2B5EF4-FFF2-40B4-BE49-F238E27FC236}">
                <a16:creationId xmlns:a16="http://schemas.microsoft.com/office/drawing/2014/main" id="{994C72D0-C998-3147-A3B6-53ECD52299EF}"/>
              </a:ext>
            </a:extLst>
          </p:cNvPr>
          <p:cNvSpPr/>
          <p:nvPr/>
        </p:nvSpPr>
        <p:spPr>
          <a:xfrm>
            <a:off x="2475543" y="6002885"/>
            <a:ext cx="4773801" cy="230832"/>
          </a:xfrm>
          <a:prstGeom prst="rect">
            <a:avLst/>
          </a:prstGeom>
        </p:spPr>
        <p:txBody>
          <a:bodyPr wrap="square">
            <a:spAutoFit/>
          </a:bodyPr>
          <a:lstStyle/>
          <a:p>
            <a:r>
              <a:rPr lang="en-US" sz="900" dirty="0">
                <a:latin typeface="Times New Roman" panose="02020603050405020304" pitchFamily="18" charset="0"/>
                <a:cs typeface="Times New Roman" panose="02020603050405020304" pitchFamily="18" charset="0"/>
              </a:rPr>
              <a:t>ETH Zurich, Laboratory for Multifunctional </a:t>
            </a:r>
            <a:r>
              <a:rPr lang="en-US" sz="900" dirty="0" err="1">
                <a:latin typeface="Times New Roman" panose="02020603050405020304" pitchFamily="18" charset="0"/>
                <a:cs typeface="Times New Roman" panose="02020603050405020304" pitchFamily="18" charset="0"/>
              </a:rPr>
              <a:t>Ferroic</a:t>
            </a:r>
            <a:r>
              <a:rPr lang="en-US" sz="900" dirty="0">
                <a:latin typeface="Times New Roman" panose="02020603050405020304" pitchFamily="18" charset="0"/>
                <a:cs typeface="Times New Roman" panose="02020603050405020304" pitchFamily="18" charset="0"/>
              </a:rPr>
              <a:t> Materials. “Scanning Probe Microscopy.</a:t>
            </a:r>
          </a:p>
        </p:txBody>
      </p:sp>
      <p:pic>
        <p:nvPicPr>
          <p:cNvPr id="28" name="Picture 27" descr="AFM diagram.PNG">
            <a:extLst>
              <a:ext uri="{FF2B5EF4-FFF2-40B4-BE49-F238E27FC236}">
                <a16:creationId xmlns:a16="http://schemas.microsoft.com/office/drawing/2014/main" id="{43A7C045-6134-E140-AD6C-117981BB87B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9448" l="5605" r="90069"/>
                    </a14:imgEffect>
                  </a14:imgLayer>
                </a14:imgProps>
              </a:ext>
              <a:ext uri="{28A0092B-C50C-407E-A947-70E740481C1C}">
                <a14:useLocalDpi xmlns:a14="http://schemas.microsoft.com/office/drawing/2010/main"/>
              </a:ext>
            </a:extLst>
          </a:blip>
          <a:srcRect l="-1" t="1223" r="1321"/>
          <a:stretch/>
        </p:blipFill>
        <p:spPr>
          <a:xfrm>
            <a:off x="3276952" y="4136294"/>
            <a:ext cx="2590124" cy="1866591"/>
          </a:xfrm>
          <a:prstGeom prst="rect">
            <a:avLst/>
          </a:prstGeom>
        </p:spPr>
      </p:pic>
      <p:sp>
        <p:nvSpPr>
          <p:cNvPr id="29" name="TextBox 28">
            <a:extLst>
              <a:ext uri="{FF2B5EF4-FFF2-40B4-BE49-F238E27FC236}">
                <a16:creationId xmlns:a16="http://schemas.microsoft.com/office/drawing/2014/main" id="{D1CD6B7A-75E1-524D-9DF4-937C3341BD28}"/>
              </a:ext>
            </a:extLst>
          </p:cNvPr>
          <p:cNvSpPr txBox="1"/>
          <p:nvPr/>
        </p:nvSpPr>
        <p:spPr>
          <a:xfrm>
            <a:off x="4867887" y="4591784"/>
            <a:ext cx="1374965"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Laser Beam</a:t>
            </a:r>
          </a:p>
        </p:txBody>
      </p:sp>
      <p:sp>
        <p:nvSpPr>
          <p:cNvPr id="30" name="TextBox 29">
            <a:extLst>
              <a:ext uri="{FF2B5EF4-FFF2-40B4-BE49-F238E27FC236}">
                <a16:creationId xmlns:a16="http://schemas.microsoft.com/office/drawing/2014/main" id="{A64A7BC1-8E86-C846-A71C-A357F7D64E2D}"/>
              </a:ext>
            </a:extLst>
          </p:cNvPr>
          <p:cNvSpPr txBox="1"/>
          <p:nvPr/>
        </p:nvSpPr>
        <p:spPr>
          <a:xfrm>
            <a:off x="5093064" y="5285911"/>
            <a:ext cx="1400185"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Cantilever</a:t>
            </a:r>
          </a:p>
        </p:txBody>
      </p:sp>
      <p:sp>
        <p:nvSpPr>
          <p:cNvPr id="31" name="Down Arrow 30">
            <a:extLst>
              <a:ext uri="{FF2B5EF4-FFF2-40B4-BE49-F238E27FC236}">
                <a16:creationId xmlns:a16="http://schemas.microsoft.com/office/drawing/2014/main" id="{02497368-4C59-924D-BE2F-161FC6A4FE66}"/>
              </a:ext>
            </a:extLst>
          </p:cNvPr>
          <p:cNvSpPr/>
          <p:nvPr/>
        </p:nvSpPr>
        <p:spPr>
          <a:xfrm>
            <a:off x="4367062" y="3885890"/>
            <a:ext cx="316551" cy="280069"/>
          </a:xfrm>
          <a:prstGeom prst="downArrow">
            <a:avLst/>
          </a:prstGeom>
          <a:solidFill>
            <a:srgbClr val="FDB34C"/>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0F728A2F-96DE-E147-A19D-2935B89E8BD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05085" y="5920764"/>
            <a:ext cx="1193676" cy="961633"/>
          </a:xfrm>
          <a:prstGeom prst="rect">
            <a:avLst/>
          </a:prstGeom>
          <a:ln>
            <a:noFill/>
          </a:ln>
          <a:effectLst>
            <a:outerShdw blurRad="292100" dist="139700" dir="2700000" algn="tl" rotWithShape="0">
              <a:srgbClr val="333333">
                <a:alpha val="65000"/>
              </a:srgbClr>
            </a:outerShdw>
          </a:effectLst>
        </p:spPr>
      </p:pic>
      <p:pic>
        <p:nvPicPr>
          <p:cNvPr id="33" name="Google Shape;109;p20">
            <a:extLst>
              <a:ext uri="{FF2B5EF4-FFF2-40B4-BE49-F238E27FC236}">
                <a16:creationId xmlns:a16="http://schemas.microsoft.com/office/drawing/2014/main" id="{947EFD4F-89CC-804F-8BC3-9D07953D6F21}"/>
              </a:ext>
            </a:extLst>
          </p:cNvPr>
          <p:cNvPicPr preferRelativeResize="0"/>
          <p:nvPr/>
        </p:nvPicPr>
        <p:blipFill>
          <a:blip r:embed="rId12">
            <a:alphaModFix/>
          </a:blip>
          <a:stretch>
            <a:fillRect/>
          </a:stretch>
        </p:blipFill>
        <p:spPr>
          <a:xfrm>
            <a:off x="-31300" y="5939880"/>
            <a:ext cx="673377" cy="908559"/>
          </a:xfrm>
          <a:prstGeom prst="rect">
            <a:avLst/>
          </a:prstGeom>
          <a:noFill/>
          <a:ln>
            <a:noFill/>
          </a:ln>
          <a:effectLst>
            <a:softEdge rad="25400"/>
          </a:effectLst>
        </p:spPr>
      </p:pic>
      <p:pic>
        <p:nvPicPr>
          <p:cNvPr id="34" name="Picture 6" descr="Image result for nasa space grant arizona">
            <a:extLst>
              <a:ext uri="{FF2B5EF4-FFF2-40B4-BE49-F238E27FC236}">
                <a16:creationId xmlns:a16="http://schemas.microsoft.com/office/drawing/2014/main" id="{1D82A257-45FD-0E41-B6DE-428962F070B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42077" y="6073480"/>
            <a:ext cx="771411" cy="641358"/>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78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0" y="1301088"/>
            <a:ext cx="2184827" cy="357021"/>
          </a:xfrm>
          <a:prstGeom prst="rect">
            <a:avLst/>
          </a:prstGeom>
          <a:noFill/>
        </p:spPr>
        <p:txBody>
          <a:bodyPr wrap="square" lIns="109728" tIns="54864" rIns="109728" bIns="54864" rtlCol="0">
            <a:spAutoFit/>
          </a:bodyPr>
          <a:lstStyle/>
          <a:p>
            <a:r>
              <a:rPr lang="en-US" sz="1600" b="1" dirty="0">
                <a:latin typeface="Times New Roman" panose="02020603050405020304" pitchFamily="18" charset="0"/>
                <a:cs typeface="Times New Roman" panose="02020603050405020304" pitchFamily="18" charset="0"/>
              </a:rPr>
              <a:t>CPD High Salt </a:t>
            </a:r>
          </a:p>
        </p:txBody>
      </p:sp>
      <p:sp>
        <p:nvSpPr>
          <p:cNvPr id="30" name="TextBox 29"/>
          <p:cNvSpPr txBox="1"/>
          <p:nvPr/>
        </p:nvSpPr>
        <p:spPr>
          <a:xfrm>
            <a:off x="0" y="3784004"/>
            <a:ext cx="2078253" cy="357021"/>
          </a:xfrm>
          <a:prstGeom prst="rect">
            <a:avLst/>
          </a:prstGeom>
          <a:noFill/>
        </p:spPr>
        <p:txBody>
          <a:bodyPr wrap="square" lIns="109728" tIns="54864" rIns="109728" bIns="54864" rtlCol="0">
            <a:spAutoFit/>
          </a:bodyPr>
          <a:lstStyle/>
          <a:p>
            <a:r>
              <a:rPr lang="en-US" sz="1600" b="1" dirty="0">
                <a:latin typeface="Times New Roman" panose="02020603050405020304" pitchFamily="18" charset="0"/>
                <a:cs typeface="Times New Roman" panose="02020603050405020304" pitchFamily="18" charset="0"/>
              </a:rPr>
              <a:t>CPD Low Salt </a:t>
            </a:r>
          </a:p>
        </p:txBody>
      </p:sp>
      <p:sp>
        <p:nvSpPr>
          <p:cNvPr id="31" name="TextBox 30"/>
          <p:cNvSpPr txBox="1"/>
          <p:nvPr/>
        </p:nvSpPr>
        <p:spPr>
          <a:xfrm>
            <a:off x="0" y="2503178"/>
            <a:ext cx="2451030" cy="357021"/>
          </a:xfrm>
          <a:prstGeom prst="rect">
            <a:avLst/>
          </a:prstGeom>
          <a:noFill/>
        </p:spPr>
        <p:txBody>
          <a:bodyPr wrap="square" lIns="109728" tIns="54864" rIns="109728" bIns="54864" rtlCol="0">
            <a:spAutoFit/>
          </a:bodyPr>
          <a:lstStyle/>
          <a:p>
            <a:r>
              <a:rPr lang="en-US" sz="1600" b="1" dirty="0">
                <a:latin typeface="Times New Roman" panose="02020603050405020304" pitchFamily="18" charset="0"/>
                <a:cs typeface="Times New Roman" panose="02020603050405020304" pitchFamily="18" charset="0"/>
              </a:rPr>
              <a:t>EPC2 High Salt</a:t>
            </a:r>
          </a:p>
        </p:txBody>
      </p:sp>
      <p:sp>
        <p:nvSpPr>
          <p:cNvPr id="32" name="TextBox 31"/>
          <p:cNvSpPr txBox="1"/>
          <p:nvPr/>
        </p:nvSpPr>
        <p:spPr>
          <a:xfrm>
            <a:off x="0" y="5028560"/>
            <a:ext cx="2078253" cy="357021"/>
          </a:xfrm>
          <a:prstGeom prst="rect">
            <a:avLst/>
          </a:prstGeom>
          <a:noFill/>
        </p:spPr>
        <p:txBody>
          <a:bodyPr wrap="square" lIns="109728" tIns="54864" rIns="109728" bIns="54864" rtlCol="0">
            <a:spAutoFit/>
          </a:bodyPr>
          <a:lstStyle/>
          <a:p>
            <a:r>
              <a:rPr lang="en-US" sz="1600" b="1" dirty="0">
                <a:latin typeface="Times New Roman" panose="02020603050405020304" pitchFamily="18" charset="0"/>
                <a:cs typeface="Times New Roman" panose="02020603050405020304" pitchFamily="18" charset="0"/>
              </a:rPr>
              <a:t>EPC2 Low Salt</a:t>
            </a:r>
          </a:p>
        </p:txBody>
      </p:sp>
      <p:pic>
        <p:nvPicPr>
          <p:cNvPr id="14" name="Picture 13">
            <a:extLst>
              <a:ext uri="{FF2B5EF4-FFF2-40B4-BE49-F238E27FC236}">
                <a16:creationId xmlns:a16="http://schemas.microsoft.com/office/drawing/2014/main" id="{9A0EA1CC-868B-0446-B83A-D67ADE5E39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0089" y="5823196"/>
            <a:ext cx="1193676" cy="961633"/>
          </a:xfrm>
          <a:prstGeom prst="rect">
            <a:avLst/>
          </a:prstGeom>
          <a:ln>
            <a:noFill/>
          </a:ln>
          <a:effectLst>
            <a:outerShdw blurRad="292100" dist="139700" dir="2700000" algn="tl" rotWithShape="0">
              <a:srgbClr val="333333">
                <a:alpha val="65000"/>
              </a:srgbClr>
            </a:outerShdw>
          </a:effectLst>
        </p:spPr>
      </p:pic>
      <p:pic>
        <p:nvPicPr>
          <p:cNvPr id="15" name="Google Shape;109;p20">
            <a:extLst>
              <a:ext uri="{FF2B5EF4-FFF2-40B4-BE49-F238E27FC236}">
                <a16:creationId xmlns:a16="http://schemas.microsoft.com/office/drawing/2014/main" id="{0267981C-AF85-B942-B69F-166DE4AE1106}"/>
              </a:ext>
            </a:extLst>
          </p:cNvPr>
          <p:cNvPicPr preferRelativeResize="0"/>
          <p:nvPr/>
        </p:nvPicPr>
        <p:blipFill>
          <a:blip r:embed="rId4">
            <a:alphaModFix/>
          </a:blip>
          <a:stretch>
            <a:fillRect/>
          </a:stretch>
        </p:blipFill>
        <p:spPr>
          <a:xfrm>
            <a:off x="-37019" y="5924138"/>
            <a:ext cx="673377" cy="908559"/>
          </a:xfrm>
          <a:prstGeom prst="rect">
            <a:avLst/>
          </a:prstGeom>
          <a:noFill/>
          <a:ln>
            <a:noFill/>
          </a:ln>
          <a:effectLst>
            <a:softEdge rad="25400"/>
          </a:effectLst>
        </p:spPr>
      </p:pic>
      <p:pic>
        <p:nvPicPr>
          <p:cNvPr id="16" name="Picture 6" descr="Image result for nasa space grant arizona">
            <a:extLst>
              <a:ext uri="{FF2B5EF4-FFF2-40B4-BE49-F238E27FC236}">
                <a16:creationId xmlns:a16="http://schemas.microsoft.com/office/drawing/2014/main" id="{0F51BA2F-4AB0-5B49-B957-D7E4EE2C32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6358" y="6057738"/>
            <a:ext cx="771411" cy="641358"/>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3FC8FE5-46A8-404C-B28B-A65B37F38D05}"/>
              </a:ext>
            </a:extLst>
          </p:cNvPr>
          <p:cNvSpPr txBox="1"/>
          <p:nvPr/>
        </p:nvSpPr>
        <p:spPr>
          <a:xfrm>
            <a:off x="2172946" y="5740916"/>
            <a:ext cx="6918938"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 2 min	       4 min	              8 min	    16 min</a:t>
            </a:r>
          </a:p>
        </p:txBody>
      </p:sp>
      <p:pic>
        <p:nvPicPr>
          <p:cNvPr id="51" name="Picture 50">
            <a:extLst>
              <a:ext uri="{FF2B5EF4-FFF2-40B4-BE49-F238E27FC236}">
                <a16:creationId xmlns:a16="http://schemas.microsoft.com/office/drawing/2014/main" id="{3DD1E262-0CB2-6644-A4B5-0DB4AE78BCD5}"/>
              </a:ext>
            </a:extLst>
          </p:cNvPr>
          <p:cNvPicPr>
            <a:picLocks noChangeAspect="1"/>
          </p:cNvPicPr>
          <p:nvPr/>
        </p:nvPicPr>
        <p:blipFill rotWithShape="1">
          <a:blip r:embed="rId6">
            <a:extLst>
              <a:ext uri="{28A0092B-C50C-407E-A947-70E740481C1C}">
                <a14:useLocalDpi xmlns:a14="http://schemas.microsoft.com/office/drawing/2010/main"/>
              </a:ext>
            </a:extLst>
          </a:blip>
          <a:srcRect l="-1"/>
          <a:stretch/>
        </p:blipFill>
        <p:spPr>
          <a:xfrm>
            <a:off x="2069293" y="859996"/>
            <a:ext cx="1126126" cy="1120670"/>
          </a:xfrm>
          <a:prstGeom prst="rect">
            <a:avLst/>
          </a:prstGeom>
        </p:spPr>
      </p:pic>
      <p:pic>
        <p:nvPicPr>
          <p:cNvPr id="52" name="Picture 51" descr="A picture containing text, device, gauge&#10;&#10;Description automatically generated">
            <a:extLst>
              <a:ext uri="{FF2B5EF4-FFF2-40B4-BE49-F238E27FC236}">
                <a16:creationId xmlns:a16="http://schemas.microsoft.com/office/drawing/2014/main" id="{476FA1B6-CB78-1340-B8C5-21073F8A932E}"/>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572000" y="860941"/>
            <a:ext cx="1126126" cy="1120670"/>
          </a:xfrm>
          <a:prstGeom prst="rect">
            <a:avLst/>
          </a:prstGeom>
        </p:spPr>
      </p:pic>
      <p:pic>
        <p:nvPicPr>
          <p:cNvPr id="53" name="Picture 52" descr="A picture containing text, outdoor, night sky&#10;&#10;Description automatically generated">
            <a:extLst>
              <a:ext uri="{FF2B5EF4-FFF2-40B4-BE49-F238E27FC236}">
                <a16:creationId xmlns:a16="http://schemas.microsoft.com/office/drawing/2014/main" id="{44E427DA-9616-6346-B78E-BD42D6EB7ED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865513" y="875197"/>
            <a:ext cx="1126126" cy="1120670"/>
          </a:xfrm>
          <a:prstGeom prst="rect">
            <a:avLst/>
          </a:prstGeom>
        </p:spPr>
      </p:pic>
      <p:pic>
        <p:nvPicPr>
          <p:cNvPr id="54" name="Picture 53" descr="A picture containing text, tree, night sky&#10;&#10;Description automatically generated">
            <a:extLst>
              <a:ext uri="{FF2B5EF4-FFF2-40B4-BE49-F238E27FC236}">
                <a16:creationId xmlns:a16="http://schemas.microsoft.com/office/drawing/2014/main" id="{24877947-82A8-FA4D-861C-770231465FE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069292" y="2137005"/>
            <a:ext cx="1121812" cy="1108442"/>
          </a:xfrm>
          <a:prstGeom prst="rect">
            <a:avLst/>
          </a:prstGeom>
        </p:spPr>
      </p:pic>
      <p:pic>
        <p:nvPicPr>
          <p:cNvPr id="55" name="Picture 54">
            <a:extLst>
              <a:ext uri="{FF2B5EF4-FFF2-40B4-BE49-F238E27FC236}">
                <a16:creationId xmlns:a16="http://schemas.microsoft.com/office/drawing/2014/main" id="{A0D02730-8B2A-A440-BC0A-44901C8C9AA4}"/>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308722" y="2137005"/>
            <a:ext cx="1121812" cy="1108442"/>
          </a:xfrm>
          <a:prstGeom prst="rect">
            <a:avLst/>
          </a:prstGeom>
        </p:spPr>
      </p:pic>
      <p:pic>
        <p:nvPicPr>
          <p:cNvPr id="56" name="Picture 55" descr="A picture containing text, star, outdoor object, night sky&#10;&#10;Description automatically generated">
            <a:extLst>
              <a:ext uri="{FF2B5EF4-FFF2-40B4-BE49-F238E27FC236}">
                <a16:creationId xmlns:a16="http://schemas.microsoft.com/office/drawing/2014/main" id="{4468511E-C6A4-DB49-9F75-4ADED637C102}"/>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587314" y="2137950"/>
            <a:ext cx="1126126" cy="1122933"/>
          </a:xfrm>
          <a:prstGeom prst="rect">
            <a:avLst/>
          </a:prstGeom>
        </p:spPr>
      </p:pic>
      <p:pic>
        <p:nvPicPr>
          <p:cNvPr id="57" name="Picture 56" descr="A picture containing text, white, device&#10;&#10;Description automatically generated">
            <a:extLst>
              <a:ext uri="{FF2B5EF4-FFF2-40B4-BE49-F238E27FC236}">
                <a16:creationId xmlns:a16="http://schemas.microsoft.com/office/drawing/2014/main" id="{2FC88EAE-77E3-B44E-B67E-CA195450C55F}"/>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5859840" y="2150028"/>
            <a:ext cx="1126126" cy="1112798"/>
          </a:xfrm>
          <a:prstGeom prst="rect">
            <a:avLst/>
          </a:prstGeom>
        </p:spPr>
      </p:pic>
      <p:pic>
        <p:nvPicPr>
          <p:cNvPr id="58" name="Picture 57" descr="A picture containing text, tree, outdoor&#10;&#10;Description automatically generated">
            <a:extLst>
              <a:ext uri="{FF2B5EF4-FFF2-40B4-BE49-F238E27FC236}">
                <a16:creationId xmlns:a16="http://schemas.microsoft.com/office/drawing/2014/main" id="{3DA0A2ED-1B77-4A48-BBD1-119C568BFC6E}"/>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2069292" y="3401786"/>
            <a:ext cx="1110812" cy="1111109"/>
          </a:xfrm>
          <a:prstGeom prst="rect">
            <a:avLst/>
          </a:prstGeom>
        </p:spPr>
      </p:pic>
      <p:pic>
        <p:nvPicPr>
          <p:cNvPr id="59" name="Picture 58" descr="A picture containing text, device, gauge&#10;&#10;Description automatically generated">
            <a:extLst>
              <a:ext uri="{FF2B5EF4-FFF2-40B4-BE49-F238E27FC236}">
                <a16:creationId xmlns:a16="http://schemas.microsoft.com/office/drawing/2014/main" id="{944A8464-30CB-3345-8AAD-086E0E5F386E}"/>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3308723" y="3398042"/>
            <a:ext cx="1110812" cy="1111109"/>
          </a:xfrm>
          <a:prstGeom prst="rect">
            <a:avLst/>
          </a:prstGeom>
        </p:spPr>
      </p:pic>
      <p:pic>
        <p:nvPicPr>
          <p:cNvPr id="60" name="Picture 59" descr="A picture containing outdoor&#10;&#10;Description automatically generated">
            <a:extLst>
              <a:ext uri="{FF2B5EF4-FFF2-40B4-BE49-F238E27FC236}">
                <a16:creationId xmlns:a16="http://schemas.microsoft.com/office/drawing/2014/main" id="{537B221A-5924-6A44-9776-427A725EA456}"/>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4587314" y="3398042"/>
            <a:ext cx="1110812" cy="1112055"/>
          </a:xfrm>
          <a:prstGeom prst="rect">
            <a:avLst/>
          </a:prstGeom>
        </p:spPr>
      </p:pic>
      <p:pic>
        <p:nvPicPr>
          <p:cNvPr id="61" name="Picture 60" descr="A picture containing text, tree&#10;&#10;Description automatically generated">
            <a:extLst>
              <a:ext uri="{FF2B5EF4-FFF2-40B4-BE49-F238E27FC236}">
                <a16:creationId xmlns:a16="http://schemas.microsoft.com/office/drawing/2014/main" id="{B2350440-9DEC-0949-AA15-4CD82AA178D7}"/>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5854906" y="3412298"/>
            <a:ext cx="1126126" cy="1112055"/>
          </a:xfrm>
          <a:prstGeom prst="rect">
            <a:avLst/>
          </a:prstGeom>
        </p:spPr>
      </p:pic>
      <p:pic>
        <p:nvPicPr>
          <p:cNvPr id="62" name="Picture 61" descr="A picture containing text, device&#10;&#10;Description automatically generated">
            <a:extLst>
              <a:ext uri="{FF2B5EF4-FFF2-40B4-BE49-F238E27FC236}">
                <a16:creationId xmlns:a16="http://schemas.microsoft.com/office/drawing/2014/main" id="{B404B253-62B6-D642-9955-5E032C4E300E}"/>
              </a:ext>
            </a:extLst>
          </p:cNvPr>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2069292" y="4669234"/>
            <a:ext cx="1121812" cy="1108442"/>
          </a:xfrm>
          <a:prstGeom prst="rect">
            <a:avLst/>
          </a:prstGeom>
        </p:spPr>
      </p:pic>
      <p:pic>
        <p:nvPicPr>
          <p:cNvPr id="63" name="Picture 62" descr="A picture containing tree&#10;&#10;Description automatically generated">
            <a:extLst>
              <a:ext uri="{FF2B5EF4-FFF2-40B4-BE49-F238E27FC236}">
                <a16:creationId xmlns:a16="http://schemas.microsoft.com/office/drawing/2014/main" id="{EEC22D7E-A3C2-B74F-B326-2C4071D9E7DB}"/>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3308722" y="4658956"/>
            <a:ext cx="1121812" cy="1118719"/>
          </a:xfrm>
          <a:prstGeom prst="rect">
            <a:avLst/>
          </a:prstGeom>
        </p:spPr>
      </p:pic>
      <p:pic>
        <p:nvPicPr>
          <p:cNvPr id="64" name="Picture 63" descr="A picture containing text, tree, night sky&#10;&#10;Description automatically generated">
            <a:extLst>
              <a:ext uri="{FF2B5EF4-FFF2-40B4-BE49-F238E27FC236}">
                <a16:creationId xmlns:a16="http://schemas.microsoft.com/office/drawing/2014/main" id="{F4FC4B4F-E607-9848-98EB-D5ED9A0D1706}"/>
              </a:ext>
            </a:extLst>
          </p:cNvPr>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4572000" y="4670179"/>
            <a:ext cx="1121812" cy="1108880"/>
          </a:xfrm>
          <a:prstGeom prst="rect">
            <a:avLst/>
          </a:prstGeom>
        </p:spPr>
      </p:pic>
      <p:pic>
        <p:nvPicPr>
          <p:cNvPr id="65" name="Picture 64" descr="A picture containing text, device, thermometer, gauge&#10;&#10;Description automatically generated">
            <a:extLst>
              <a:ext uri="{FF2B5EF4-FFF2-40B4-BE49-F238E27FC236}">
                <a16:creationId xmlns:a16="http://schemas.microsoft.com/office/drawing/2014/main" id="{744D7149-E440-2E4C-B2CC-9ED75CED408A}"/>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5849242" y="4673825"/>
            <a:ext cx="1121812" cy="1103850"/>
          </a:xfrm>
          <a:prstGeom prst="rect">
            <a:avLst/>
          </a:prstGeom>
        </p:spPr>
      </p:pic>
      <p:pic>
        <p:nvPicPr>
          <p:cNvPr id="66" name="Picture 65">
            <a:extLst>
              <a:ext uri="{FF2B5EF4-FFF2-40B4-BE49-F238E27FC236}">
                <a16:creationId xmlns:a16="http://schemas.microsoft.com/office/drawing/2014/main" id="{9768DD2D-83C0-D24C-8C60-8732E51B279C}"/>
              </a:ext>
            </a:extLst>
          </p:cNvPr>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3304408" y="859995"/>
            <a:ext cx="1126126" cy="1118719"/>
          </a:xfrm>
          <a:prstGeom prst="rect">
            <a:avLst/>
          </a:prstGeom>
        </p:spPr>
      </p:pic>
      <p:pic>
        <p:nvPicPr>
          <p:cNvPr id="67" name="Picture 66" descr="A picture containing graphical user interface&#10;&#10;Description automatically generated">
            <a:extLst>
              <a:ext uri="{FF2B5EF4-FFF2-40B4-BE49-F238E27FC236}">
                <a16:creationId xmlns:a16="http://schemas.microsoft.com/office/drawing/2014/main" id="{E078750E-501A-AA49-A609-3CFC20B1B761}"/>
              </a:ext>
            </a:extLst>
          </p:cNvPr>
          <p:cNvPicPr>
            <a:picLocks noChangeAspect="1"/>
          </p:cNvPicPr>
          <p:nvPr/>
        </p:nvPicPr>
        <p:blipFill rotWithShape="1">
          <a:blip r:embed="rId22">
            <a:extLst>
              <a:ext uri="{28A0092B-C50C-407E-A947-70E740481C1C}">
                <a14:useLocalDpi xmlns:a14="http://schemas.microsoft.com/office/drawing/2010/main"/>
              </a:ext>
            </a:extLst>
          </a:blip>
          <a:srcRect/>
          <a:stretch/>
        </p:blipFill>
        <p:spPr>
          <a:xfrm>
            <a:off x="6991639" y="872764"/>
            <a:ext cx="676612" cy="1105950"/>
          </a:xfrm>
          <a:prstGeom prst="rect">
            <a:avLst/>
          </a:prstGeom>
        </p:spPr>
      </p:pic>
      <p:pic>
        <p:nvPicPr>
          <p:cNvPr id="68" name="Picture 67">
            <a:extLst>
              <a:ext uri="{FF2B5EF4-FFF2-40B4-BE49-F238E27FC236}">
                <a16:creationId xmlns:a16="http://schemas.microsoft.com/office/drawing/2014/main" id="{3DFC4868-952B-1741-8F26-6F1AC74F342E}"/>
              </a:ext>
            </a:extLst>
          </p:cNvPr>
          <p:cNvPicPr>
            <a:picLocks noChangeAspect="1"/>
          </p:cNvPicPr>
          <p:nvPr/>
        </p:nvPicPr>
        <p:blipFill>
          <a:blip r:embed="rId23"/>
          <a:stretch>
            <a:fillRect/>
          </a:stretch>
        </p:blipFill>
        <p:spPr>
          <a:xfrm>
            <a:off x="6991639" y="2138263"/>
            <a:ext cx="676612" cy="1107184"/>
          </a:xfrm>
          <a:prstGeom prst="rect">
            <a:avLst/>
          </a:prstGeom>
        </p:spPr>
      </p:pic>
      <p:pic>
        <p:nvPicPr>
          <p:cNvPr id="69" name="Picture 68">
            <a:extLst>
              <a:ext uri="{FF2B5EF4-FFF2-40B4-BE49-F238E27FC236}">
                <a16:creationId xmlns:a16="http://schemas.microsoft.com/office/drawing/2014/main" id="{559503C9-C8F0-F648-AFD4-26EC9B6F2EB7}"/>
              </a:ext>
            </a:extLst>
          </p:cNvPr>
          <p:cNvPicPr>
            <a:picLocks noChangeAspect="1"/>
          </p:cNvPicPr>
          <p:nvPr/>
        </p:nvPicPr>
        <p:blipFill>
          <a:blip r:embed="rId23"/>
          <a:stretch>
            <a:fillRect/>
          </a:stretch>
        </p:blipFill>
        <p:spPr>
          <a:xfrm>
            <a:off x="6971053" y="3394919"/>
            <a:ext cx="680919" cy="1114232"/>
          </a:xfrm>
          <a:prstGeom prst="rect">
            <a:avLst/>
          </a:prstGeom>
        </p:spPr>
      </p:pic>
      <p:pic>
        <p:nvPicPr>
          <p:cNvPr id="70" name="Picture 69">
            <a:extLst>
              <a:ext uri="{FF2B5EF4-FFF2-40B4-BE49-F238E27FC236}">
                <a16:creationId xmlns:a16="http://schemas.microsoft.com/office/drawing/2014/main" id="{FE5096BD-ED90-434B-AB7D-91C12FEDD326}"/>
              </a:ext>
            </a:extLst>
          </p:cNvPr>
          <p:cNvPicPr>
            <a:picLocks noChangeAspect="1"/>
          </p:cNvPicPr>
          <p:nvPr/>
        </p:nvPicPr>
        <p:blipFill>
          <a:blip r:embed="rId23"/>
          <a:stretch>
            <a:fillRect/>
          </a:stretch>
        </p:blipFill>
        <p:spPr>
          <a:xfrm>
            <a:off x="6993371" y="4669234"/>
            <a:ext cx="676613" cy="1107186"/>
          </a:xfrm>
          <a:prstGeom prst="rect">
            <a:avLst/>
          </a:prstGeom>
        </p:spPr>
      </p:pic>
      <p:sp>
        <p:nvSpPr>
          <p:cNvPr id="3" name="TextBox 2">
            <a:extLst>
              <a:ext uri="{FF2B5EF4-FFF2-40B4-BE49-F238E27FC236}">
                <a16:creationId xmlns:a16="http://schemas.microsoft.com/office/drawing/2014/main" id="{1C36F171-53CA-784C-8976-58B7EF22F2E7}"/>
              </a:ext>
            </a:extLst>
          </p:cNvPr>
          <p:cNvSpPr txBox="1"/>
          <p:nvPr/>
        </p:nvSpPr>
        <p:spPr>
          <a:xfrm>
            <a:off x="2386974" y="6057738"/>
            <a:ext cx="440067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Time Digested by Micrococcal Nuclease</a:t>
            </a:r>
          </a:p>
        </p:txBody>
      </p:sp>
      <p:sp>
        <p:nvSpPr>
          <p:cNvPr id="4" name="TextBox 3">
            <a:extLst>
              <a:ext uri="{FF2B5EF4-FFF2-40B4-BE49-F238E27FC236}">
                <a16:creationId xmlns:a16="http://schemas.microsoft.com/office/drawing/2014/main" id="{5337933E-B898-7843-98D8-B373391956C7}"/>
              </a:ext>
            </a:extLst>
          </p:cNvPr>
          <p:cNvSpPr txBox="1"/>
          <p:nvPr/>
        </p:nvSpPr>
        <p:spPr>
          <a:xfrm>
            <a:off x="6218394" y="6399214"/>
            <a:ext cx="1885453" cy="523220"/>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*EPC2 (Noncancerous)</a:t>
            </a:r>
          </a:p>
          <a:p>
            <a:r>
              <a:rPr lang="en-US" sz="1400" dirty="0">
                <a:latin typeface="Times New Roman" panose="02020603050405020304" pitchFamily="18" charset="0"/>
                <a:cs typeface="Times New Roman" panose="02020603050405020304" pitchFamily="18" charset="0"/>
              </a:rPr>
              <a:t>*CPD (Cancerous)</a:t>
            </a:r>
          </a:p>
        </p:txBody>
      </p:sp>
      <p:sp>
        <p:nvSpPr>
          <p:cNvPr id="33" name="Title 1">
            <a:extLst>
              <a:ext uri="{FF2B5EF4-FFF2-40B4-BE49-F238E27FC236}">
                <a16:creationId xmlns:a16="http://schemas.microsoft.com/office/drawing/2014/main" id="{E34A90FB-8C19-5248-8985-25C83C0DF112}"/>
              </a:ext>
            </a:extLst>
          </p:cNvPr>
          <p:cNvSpPr txBox="1">
            <a:spLocks/>
          </p:cNvSpPr>
          <p:nvPr/>
        </p:nvSpPr>
        <p:spPr>
          <a:xfrm>
            <a:off x="563928" y="49799"/>
            <a:ext cx="7346161" cy="90855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Results</a:t>
            </a:r>
          </a:p>
        </p:txBody>
      </p:sp>
    </p:spTree>
    <p:extLst>
      <p:ext uri="{BB962C8B-B14F-4D97-AF65-F5344CB8AC3E}">
        <p14:creationId xmlns:p14="http://schemas.microsoft.com/office/powerpoint/2010/main" val="2159300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924" y="43600"/>
            <a:ext cx="7346161" cy="908559"/>
          </a:xfrm>
        </p:spPr>
        <p:txBody>
          <a:bodyPr>
            <a:normAutofit/>
          </a:bodyPr>
          <a:lstStyle/>
          <a:p>
            <a:r>
              <a:rPr lang="en-US" sz="4000" dirty="0">
                <a:latin typeface="Times New Roman" panose="02020603050405020304" pitchFamily="18" charset="0"/>
                <a:cs typeface="Times New Roman" panose="02020603050405020304" pitchFamily="18" charset="0"/>
              </a:rPr>
              <a:t>Results</a:t>
            </a:r>
          </a:p>
        </p:txBody>
      </p:sp>
      <p:pic>
        <p:nvPicPr>
          <p:cNvPr id="17" name="Picture 16">
            <a:extLst>
              <a:ext uri="{FF2B5EF4-FFF2-40B4-BE49-F238E27FC236}">
                <a16:creationId xmlns:a16="http://schemas.microsoft.com/office/drawing/2014/main" id="{73568C75-31DF-654F-83C5-EDB2EBBB93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5085" y="5920764"/>
            <a:ext cx="1193676" cy="961633"/>
          </a:xfrm>
          <a:prstGeom prst="rect">
            <a:avLst/>
          </a:prstGeom>
          <a:ln>
            <a:noFill/>
          </a:ln>
          <a:effectLst>
            <a:outerShdw blurRad="292100" dist="139700" dir="2700000" algn="tl" rotWithShape="0">
              <a:srgbClr val="333333">
                <a:alpha val="65000"/>
              </a:srgbClr>
            </a:outerShdw>
          </a:effectLst>
        </p:spPr>
      </p:pic>
      <p:pic>
        <p:nvPicPr>
          <p:cNvPr id="22" name="Google Shape;109;p20">
            <a:extLst>
              <a:ext uri="{FF2B5EF4-FFF2-40B4-BE49-F238E27FC236}">
                <a16:creationId xmlns:a16="http://schemas.microsoft.com/office/drawing/2014/main" id="{638A1D22-55C7-BB43-A626-605374C42D63}"/>
              </a:ext>
            </a:extLst>
          </p:cNvPr>
          <p:cNvPicPr preferRelativeResize="0"/>
          <p:nvPr/>
        </p:nvPicPr>
        <p:blipFill>
          <a:blip r:embed="rId4">
            <a:alphaModFix/>
          </a:blip>
          <a:stretch>
            <a:fillRect/>
          </a:stretch>
        </p:blipFill>
        <p:spPr>
          <a:xfrm>
            <a:off x="-31300" y="5939880"/>
            <a:ext cx="673377" cy="908559"/>
          </a:xfrm>
          <a:prstGeom prst="rect">
            <a:avLst/>
          </a:prstGeom>
          <a:noFill/>
          <a:ln>
            <a:noFill/>
          </a:ln>
          <a:effectLst>
            <a:softEdge rad="25400"/>
          </a:effectLst>
        </p:spPr>
      </p:pic>
      <p:pic>
        <p:nvPicPr>
          <p:cNvPr id="23" name="Picture 6" descr="Image result for nasa space grant arizona">
            <a:extLst>
              <a:ext uri="{FF2B5EF4-FFF2-40B4-BE49-F238E27FC236}">
                <a16:creationId xmlns:a16="http://schemas.microsoft.com/office/drawing/2014/main" id="{5DF7D256-506F-064D-B6A6-94B13802D42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2077" y="6073480"/>
            <a:ext cx="771411" cy="641358"/>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24" name="Picture 23" descr="Screen Shot 2020-01-14 at 10.45.42 PM.png">
            <a:extLst>
              <a:ext uri="{FF2B5EF4-FFF2-40B4-BE49-F238E27FC236}">
                <a16:creationId xmlns:a16="http://schemas.microsoft.com/office/drawing/2014/main" id="{6BCF7AE3-6A4A-444C-BD2B-E35505D1C2F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573230" y="158324"/>
            <a:ext cx="4017746" cy="2969447"/>
          </a:xfrm>
          <a:prstGeom prst="rect">
            <a:avLst/>
          </a:prstGeom>
        </p:spPr>
      </p:pic>
      <p:pic>
        <p:nvPicPr>
          <p:cNvPr id="25" name="Picture 24">
            <a:extLst>
              <a:ext uri="{FF2B5EF4-FFF2-40B4-BE49-F238E27FC236}">
                <a16:creationId xmlns:a16="http://schemas.microsoft.com/office/drawing/2014/main" id="{A10D1B37-9303-A744-8264-F898BBD8A56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145751" y="3295482"/>
            <a:ext cx="1136793" cy="1120670"/>
          </a:xfrm>
          <a:prstGeom prst="rect">
            <a:avLst/>
          </a:prstGeom>
        </p:spPr>
      </p:pic>
      <p:pic>
        <p:nvPicPr>
          <p:cNvPr id="26" name="Picture 25">
            <a:extLst>
              <a:ext uri="{FF2B5EF4-FFF2-40B4-BE49-F238E27FC236}">
                <a16:creationId xmlns:a16="http://schemas.microsoft.com/office/drawing/2014/main" id="{D4EF0EB1-F39C-D44F-B5F9-9DE7253DE41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130098" y="3259976"/>
            <a:ext cx="582574" cy="1121761"/>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CAA5762-0F1F-E743-8EF1-2B48DB2BAF9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4663440" y="3290914"/>
            <a:ext cx="1147878" cy="111207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17C5B278-8733-424B-8413-62C26A64F205}"/>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5943216" y="3286069"/>
            <a:ext cx="1132385" cy="1121762"/>
          </a:xfrm>
          <a:prstGeom prst="rect">
            <a:avLst/>
          </a:prstGeom>
        </p:spPr>
      </p:pic>
      <p:pic>
        <p:nvPicPr>
          <p:cNvPr id="29" name="Picture 28">
            <a:extLst>
              <a:ext uri="{FF2B5EF4-FFF2-40B4-BE49-F238E27FC236}">
                <a16:creationId xmlns:a16="http://schemas.microsoft.com/office/drawing/2014/main" id="{ECF1F55C-F1A5-9F4D-A311-C9D035C650C6}"/>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2134751" y="4543848"/>
            <a:ext cx="1136793" cy="1117080"/>
          </a:xfrm>
          <a:prstGeom prst="rect">
            <a:avLst/>
          </a:prstGeom>
        </p:spPr>
      </p:pic>
      <p:pic>
        <p:nvPicPr>
          <p:cNvPr id="30" name="Picture 29" descr="A picture containing graphical user interface&#10;&#10;Description automatically generated">
            <a:extLst>
              <a:ext uri="{FF2B5EF4-FFF2-40B4-BE49-F238E27FC236}">
                <a16:creationId xmlns:a16="http://schemas.microsoft.com/office/drawing/2014/main" id="{9DDF755C-70BA-294F-9BFA-9C3DC8707551}"/>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3395848" y="4542700"/>
            <a:ext cx="1147878" cy="1118228"/>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AADD2E75-6A9A-9E40-ADB4-36A7C1FC8FA5}"/>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4663440" y="4548069"/>
            <a:ext cx="1147878" cy="1120022"/>
          </a:xfrm>
          <a:prstGeom prst="rect">
            <a:avLst/>
          </a:prstGeom>
        </p:spPr>
      </p:pic>
      <p:pic>
        <p:nvPicPr>
          <p:cNvPr id="32" name="Picture 31" descr="A picture containing graphical user interface&#10;&#10;Description automatically generated">
            <a:extLst>
              <a:ext uri="{FF2B5EF4-FFF2-40B4-BE49-F238E27FC236}">
                <a16:creationId xmlns:a16="http://schemas.microsoft.com/office/drawing/2014/main" id="{23364CE0-363B-5A4B-B858-E38C0B64F9B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951280" y="4536230"/>
            <a:ext cx="1765905" cy="1120670"/>
          </a:xfrm>
          <a:prstGeom prst="rect">
            <a:avLst/>
          </a:prstGeom>
        </p:spPr>
      </p:pic>
      <p:pic>
        <p:nvPicPr>
          <p:cNvPr id="33" name="Picture 32" descr="A picture containing graphical user interface&#10;&#10;Description automatically generated">
            <a:extLst>
              <a:ext uri="{FF2B5EF4-FFF2-40B4-BE49-F238E27FC236}">
                <a16:creationId xmlns:a16="http://schemas.microsoft.com/office/drawing/2014/main" id="{1B1CDC6B-653E-A043-8257-2AE765352AA5}"/>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3395848" y="3295482"/>
            <a:ext cx="1186255" cy="1137767"/>
          </a:xfrm>
          <a:prstGeom prst="rect">
            <a:avLst/>
          </a:prstGeom>
        </p:spPr>
      </p:pic>
      <p:sp>
        <p:nvSpPr>
          <p:cNvPr id="34" name="TextBox 33">
            <a:extLst>
              <a:ext uri="{FF2B5EF4-FFF2-40B4-BE49-F238E27FC236}">
                <a16:creationId xmlns:a16="http://schemas.microsoft.com/office/drawing/2014/main" id="{0170369B-82B0-864B-9376-C71C032EFCD6}"/>
              </a:ext>
            </a:extLst>
          </p:cNvPr>
          <p:cNvSpPr txBox="1"/>
          <p:nvPr/>
        </p:nvSpPr>
        <p:spPr>
          <a:xfrm>
            <a:off x="91440" y="3473796"/>
            <a:ext cx="2054311" cy="1815882"/>
          </a:xfrm>
          <a:prstGeom prst="rect">
            <a:avLst/>
          </a:prstGeom>
          <a:noFill/>
        </p:spPr>
        <p:txBody>
          <a:bodyPr wrap="square" rtlCol="0">
            <a:spAutoFit/>
          </a:bodyPr>
          <a:lstStyle/>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CPD Supernatant</a:t>
            </a:r>
            <a:endParaRPr lang="en-US" sz="1600" b="1" dirty="0">
              <a:solidFill>
                <a:schemeClr val="accent1"/>
              </a:solidFill>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	</a:t>
            </a: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EPC2 Supernatant</a:t>
            </a:r>
            <a:endParaRPr lang="en-US" sz="1600" b="1" dirty="0">
              <a:solidFill>
                <a:schemeClr val="accent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CDAC3E0-BC0A-1B44-B1E7-1A593BA20724}"/>
              </a:ext>
            </a:extLst>
          </p:cNvPr>
          <p:cNvSpPr txBox="1"/>
          <p:nvPr/>
        </p:nvSpPr>
        <p:spPr>
          <a:xfrm>
            <a:off x="2674922" y="6037507"/>
            <a:ext cx="440067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Time Digested by Micrococcal Nuclease</a:t>
            </a:r>
          </a:p>
        </p:txBody>
      </p:sp>
      <p:sp>
        <p:nvSpPr>
          <p:cNvPr id="19" name="TextBox 18">
            <a:extLst>
              <a:ext uri="{FF2B5EF4-FFF2-40B4-BE49-F238E27FC236}">
                <a16:creationId xmlns:a16="http://schemas.microsoft.com/office/drawing/2014/main" id="{3381B49B-45B2-1148-BF74-184530FA6E34}"/>
              </a:ext>
            </a:extLst>
          </p:cNvPr>
          <p:cNvSpPr txBox="1"/>
          <p:nvPr/>
        </p:nvSpPr>
        <p:spPr>
          <a:xfrm>
            <a:off x="2291982" y="5702086"/>
            <a:ext cx="542069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 2 min	       4 min	              8 min	    16 min</a:t>
            </a:r>
          </a:p>
        </p:txBody>
      </p:sp>
      <p:sp>
        <p:nvSpPr>
          <p:cNvPr id="20" name="TextBox 19">
            <a:extLst>
              <a:ext uri="{FF2B5EF4-FFF2-40B4-BE49-F238E27FC236}">
                <a16:creationId xmlns:a16="http://schemas.microsoft.com/office/drawing/2014/main" id="{61C47D94-5243-B84C-9C42-816249417A7A}"/>
              </a:ext>
            </a:extLst>
          </p:cNvPr>
          <p:cNvSpPr txBox="1"/>
          <p:nvPr/>
        </p:nvSpPr>
        <p:spPr>
          <a:xfrm>
            <a:off x="6218394" y="6399214"/>
            <a:ext cx="1885453" cy="523220"/>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*EPC2 (Noncancerous)</a:t>
            </a:r>
          </a:p>
          <a:p>
            <a:r>
              <a:rPr lang="en-US" sz="1400" dirty="0">
                <a:latin typeface="Times New Roman" panose="02020603050405020304" pitchFamily="18" charset="0"/>
                <a:cs typeface="Times New Roman" panose="02020603050405020304" pitchFamily="18" charset="0"/>
              </a:rPr>
              <a:t>*CPD (Cancerous)</a:t>
            </a:r>
          </a:p>
        </p:txBody>
      </p:sp>
    </p:spTree>
    <p:extLst>
      <p:ext uri="{BB962C8B-B14F-4D97-AF65-F5344CB8AC3E}">
        <p14:creationId xmlns:p14="http://schemas.microsoft.com/office/powerpoint/2010/main" val="365670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Chart, line chart, box and whisker chart&#10;&#10;Description automatically generated">
            <a:extLst>
              <a:ext uri="{FF2B5EF4-FFF2-40B4-BE49-F238E27FC236}">
                <a16:creationId xmlns:a16="http://schemas.microsoft.com/office/drawing/2014/main" id="{42F7C489-7A9E-1A46-A930-0E18894A09A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5388" y="2957799"/>
            <a:ext cx="8420583" cy="3335765"/>
          </a:xfrm>
          <a:prstGeom prst="rect">
            <a:avLst/>
          </a:prstGeom>
        </p:spPr>
      </p:pic>
      <p:sp>
        <p:nvSpPr>
          <p:cNvPr id="4" name="Title 1"/>
          <p:cNvSpPr>
            <a:spLocks noGrp="1"/>
          </p:cNvSpPr>
          <p:nvPr>
            <p:ph type="title"/>
          </p:nvPr>
        </p:nvSpPr>
        <p:spPr>
          <a:xfrm>
            <a:off x="305388" y="39651"/>
            <a:ext cx="7886700" cy="824136"/>
          </a:xfrm>
        </p:spPr>
        <p:txBody>
          <a:bodyPr>
            <a:normAutofit/>
          </a:bodyPr>
          <a:lstStyle/>
          <a:p>
            <a:r>
              <a:rPr lang="en-US" sz="4000" dirty="0">
                <a:latin typeface="Times New Roman" panose="02020603050405020304" pitchFamily="18" charset="0"/>
                <a:cs typeface="Times New Roman" panose="02020603050405020304" pitchFamily="18" charset="0"/>
              </a:rPr>
              <a:t>Analysis</a:t>
            </a:r>
          </a:p>
        </p:txBody>
      </p:sp>
      <p:sp>
        <p:nvSpPr>
          <p:cNvPr id="50" name="TextBox 49"/>
          <p:cNvSpPr txBox="1"/>
          <p:nvPr/>
        </p:nvSpPr>
        <p:spPr>
          <a:xfrm>
            <a:off x="3975624" y="578701"/>
            <a:ext cx="2263613" cy="954107"/>
          </a:xfrm>
          <a:prstGeom prst="rect">
            <a:avLst/>
          </a:prstGeom>
          <a:noFill/>
        </p:spPr>
        <p:txBody>
          <a:bodyPr wrap="square" rtlCol="0">
            <a:spAutoFit/>
          </a:bodyPr>
          <a:lstStyle/>
          <a:p>
            <a:r>
              <a:rPr lang="en-US" sz="2800" dirty="0">
                <a:solidFill>
                  <a:srgbClr val="FFFFFF"/>
                </a:solidFill>
                <a:latin typeface="Calibri"/>
                <a:cs typeface="Calibri"/>
              </a:rPr>
              <a:t>EPC2 Supernatant</a:t>
            </a:r>
          </a:p>
        </p:txBody>
      </p:sp>
      <p:sp>
        <p:nvSpPr>
          <p:cNvPr id="51" name="TextBox 50"/>
          <p:cNvSpPr txBox="1"/>
          <p:nvPr/>
        </p:nvSpPr>
        <p:spPr>
          <a:xfrm>
            <a:off x="6605211" y="578701"/>
            <a:ext cx="2120760" cy="954107"/>
          </a:xfrm>
          <a:prstGeom prst="rect">
            <a:avLst/>
          </a:prstGeom>
          <a:noFill/>
        </p:spPr>
        <p:txBody>
          <a:bodyPr wrap="square" rtlCol="0">
            <a:spAutoFit/>
          </a:bodyPr>
          <a:lstStyle/>
          <a:p>
            <a:r>
              <a:rPr lang="en-US" sz="2800" dirty="0">
                <a:solidFill>
                  <a:srgbClr val="FFFFFF"/>
                </a:solidFill>
                <a:latin typeface="Calibri"/>
                <a:cs typeface="Calibri"/>
              </a:rPr>
              <a:t>CP-D Supernatant</a:t>
            </a:r>
          </a:p>
        </p:txBody>
      </p:sp>
      <p:pic>
        <p:nvPicPr>
          <p:cNvPr id="23" name="Picture 22">
            <a:extLst>
              <a:ext uri="{FF2B5EF4-FFF2-40B4-BE49-F238E27FC236}">
                <a16:creationId xmlns:a16="http://schemas.microsoft.com/office/drawing/2014/main" id="{7FB0A5AB-3868-2147-BB27-CFF906550A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05085" y="5920764"/>
            <a:ext cx="1193676" cy="961633"/>
          </a:xfrm>
          <a:prstGeom prst="rect">
            <a:avLst/>
          </a:prstGeom>
          <a:ln>
            <a:noFill/>
          </a:ln>
          <a:effectLst>
            <a:outerShdw blurRad="292100" dist="139700" dir="2700000" algn="tl" rotWithShape="0">
              <a:srgbClr val="333333">
                <a:alpha val="65000"/>
              </a:srgbClr>
            </a:outerShdw>
          </a:effectLst>
        </p:spPr>
      </p:pic>
      <p:pic>
        <p:nvPicPr>
          <p:cNvPr id="24" name="Google Shape;109;p20">
            <a:extLst>
              <a:ext uri="{FF2B5EF4-FFF2-40B4-BE49-F238E27FC236}">
                <a16:creationId xmlns:a16="http://schemas.microsoft.com/office/drawing/2014/main" id="{9DB9013E-33B9-A04B-9261-900A55A0013E}"/>
              </a:ext>
            </a:extLst>
          </p:cNvPr>
          <p:cNvPicPr preferRelativeResize="0"/>
          <p:nvPr/>
        </p:nvPicPr>
        <p:blipFill>
          <a:blip r:embed="rId5">
            <a:alphaModFix/>
          </a:blip>
          <a:stretch>
            <a:fillRect/>
          </a:stretch>
        </p:blipFill>
        <p:spPr>
          <a:xfrm>
            <a:off x="-31300" y="5939880"/>
            <a:ext cx="673377" cy="908559"/>
          </a:xfrm>
          <a:prstGeom prst="rect">
            <a:avLst/>
          </a:prstGeom>
          <a:noFill/>
          <a:ln>
            <a:noFill/>
          </a:ln>
          <a:effectLst>
            <a:softEdge rad="25400"/>
          </a:effectLst>
        </p:spPr>
      </p:pic>
      <p:pic>
        <p:nvPicPr>
          <p:cNvPr id="25" name="Picture 6" descr="Image result for nasa space grant arizona">
            <a:extLst>
              <a:ext uri="{FF2B5EF4-FFF2-40B4-BE49-F238E27FC236}">
                <a16:creationId xmlns:a16="http://schemas.microsoft.com/office/drawing/2014/main" id="{6E424BE9-0F85-9249-B413-7E0EDB16B27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077" y="6073480"/>
            <a:ext cx="771411" cy="641358"/>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7762FA-D3C8-5B44-933A-CDA53B213E2C}"/>
              </a:ext>
            </a:extLst>
          </p:cNvPr>
          <p:cNvSpPr txBox="1"/>
          <p:nvPr/>
        </p:nvSpPr>
        <p:spPr>
          <a:xfrm>
            <a:off x="232262" y="753247"/>
            <a:ext cx="8911738"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Used a lineal-path function for two-phase heterogeneous media adapted from [3].</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Generated probability of finding a line segment of a certain length when randomly thrown into the sample.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Averaged results across all images taken for each fraction to find Fraction of </a:t>
            </a:r>
            <a:r>
              <a:rPr lang="en-US" sz="2400" dirty="0" err="1">
                <a:latin typeface="Times New Roman" panose="02020603050405020304" pitchFamily="18" charset="0"/>
                <a:cs typeface="Times New Roman" panose="02020603050405020304" pitchFamily="18" charset="0"/>
              </a:rPr>
              <a:t>Multinucleosomes</a:t>
            </a:r>
            <a:r>
              <a:rPr lang="en-US" sz="24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9BCBDFB6-B1E0-6A4B-A5A0-616F68B860E9}"/>
              </a:ext>
            </a:extLst>
          </p:cNvPr>
          <p:cNvSpPr txBox="1"/>
          <p:nvPr/>
        </p:nvSpPr>
        <p:spPr>
          <a:xfrm>
            <a:off x="3575889" y="6387462"/>
            <a:ext cx="5522872"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*SN (Supernatant)                            *EPC2 (Noncancerous) </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Mnase</a:t>
            </a:r>
            <a:r>
              <a:rPr lang="en-US" sz="1400" dirty="0">
                <a:latin typeface="Times New Roman" panose="02020603050405020304" pitchFamily="18" charset="0"/>
                <a:cs typeface="Times New Roman" panose="02020603050405020304" pitchFamily="18" charset="0"/>
              </a:rPr>
              <a:t> (Micrococcal Nuclease)    *CPD (Cancerous)</a:t>
            </a:r>
          </a:p>
        </p:txBody>
      </p:sp>
    </p:spTree>
    <p:extLst>
      <p:ext uri="{BB962C8B-B14F-4D97-AF65-F5344CB8AC3E}">
        <p14:creationId xmlns:p14="http://schemas.microsoft.com/office/powerpoint/2010/main" val="105877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55" y="44248"/>
            <a:ext cx="3230526" cy="758952"/>
          </a:xfrm>
        </p:spPr>
        <p:txBody>
          <a:bodyPr>
            <a:normAutofit/>
          </a:bodyPr>
          <a:lstStyle/>
          <a:p>
            <a:pPr algn="ctr"/>
            <a:r>
              <a:rPr lang="en-US" sz="4000" dirty="0">
                <a:latin typeface="Times New Roman" panose="02020603050405020304" pitchFamily="18" charset="0"/>
                <a:cs typeface="Times New Roman" panose="02020603050405020304" pitchFamily="18" charset="0"/>
              </a:rPr>
              <a:t>Conclusions</a:t>
            </a:r>
          </a:p>
        </p:txBody>
      </p:sp>
      <p:sp>
        <p:nvSpPr>
          <p:cNvPr id="5" name="Content Placeholder 4"/>
          <p:cNvSpPr txBox="1">
            <a:spLocks noGrp="1"/>
          </p:cNvSpPr>
          <p:nvPr>
            <p:ph type="subTitle" idx="1"/>
          </p:nvPr>
        </p:nvSpPr>
        <p:spPr>
          <a:xfrm>
            <a:off x="281265" y="840454"/>
            <a:ext cx="8784279" cy="4441216"/>
          </a:xfrm>
          <a:prstGeom prst="rect">
            <a:avLst/>
          </a:prstGeom>
          <a:noFill/>
        </p:spPr>
        <p:txBody>
          <a:bodyPr wrap="square" rtlCol="0">
            <a:spAutoFit/>
          </a:bodyPr>
          <a:lstStyle/>
          <a:p>
            <a:pPr marL="342900" indent="-342900" algn="l" fontAlgn="auto">
              <a:spcBef>
                <a:spcPts val="0"/>
              </a:spcBef>
              <a:spcAft>
                <a:spcPts val="0"/>
              </a:spcAft>
              <a:buFont typeface="Arial" panose="020B0604020202020204" pitchFamily="34" charset="0"/>
              <a:buChar char="•"/>
              <a:defRPr/>
            </a:pPr>
            <a:r>
              <a:rPr lang="en-US" sz="2500" dirty="0">
                <a:latin typeface="Times New Roman" panose="02020603050405020304" pitchFamily="18" charset="0"/>
                <a:cs typeface="Times New Roman" panose="02020603050405020304" pitchFamily="18" charset="0"/>
              </a:rPr>
              <a:t>The Supernatant fraction, which has previously been neglected in literature[1], contains the largest quantity of DNA.</a:t>
            </a:r>
          </a:p>
          <a:p>
            <a:pPr marL="342900" indent="-342900" algn="l" fontAlgn="auto">
              <a:spcBef>
                <a:spcPts val="0"/>
              </a:spcBef>
              <a:spcAft>
                <a:spcPts val="0"/>
              </a:spcAft>
              <a:buFont typeface="Arial" panose="020B0604020202020204" pitchFamily="34" charset="0"/>
              <a:buChar char="•"/>
              <a:defRPr/>
            </a:pPr>
            <a:endParaRPr lang="en-US" sz="1100" dirty="0">
              <a:latin typeface="Times New Roman" panose="02020603050405020304" pitchFamily="18" charset="0"/>
              <a:cs typeface="Times New Roman" panose="02020603050405020304" pitchFamily="18" charset="0"/>
            </a:endParaRPr>
          </a:p>
          <a:p>
            <a:pPr marL="342900" indent="-342900" algn="l" fontAlgn="auto">
              <a:spcBef>
                <a:spcPts val="0"/>
              </a:spcBef>
              <a:spcAft>
                <a:spcPts val="0"/>
              </a:spcAft>
              <a:buFont typeface="Arial" panose="020B0604020202020204" pitchFamily="34" charset="0"/>
              <a:buChar char="•"/>
              <a:defRPr/>
            </a:pPr>
            <a:r>
              <a:rPr lang="en-US" sz="2500" dirty="0">
                <a:latin typeface="Times New Roman" panose="02020603050405020304" pitchFamily="18" charset="0"/>
                <a:cs typeface="Times New Roman" panose="02020603050405020304" pitchFamily="18" charset="0"/>
              </a:rPr>
              <a:t>We have found significant differences in the chromatin morphology between CPD (cancerous) and EPC2 (non-cancerous).</a:t>
            </a:r>
          </a:p>
          <a:p>
            <a:pPr marL="342900" indent="-342900" algn="l" fontAlgn="auto">
              <a:spcBef>
                <a:spcPts val="0"/>
              </a:spcBef>
              <a:spcAft>
                <a:spcPts val="0"/>
              </a:spcAft>
              <a:buFont typeface="Arial" panose="020B0604020202020204" pitchFamily="34" charset="0"/>
              <a:buChar char="•"/>
              <a:defRPr/>
            </a:pPr>
            <a:endParaRPr lang="en-US" sz="1100" dirty="0">
              <a:latin typeface="Times New Roman" panose="02020603050405020304" pitchFamily="18" charset="0"/>
              <a:cs typeface="Times New Roman" panose="02020603050405020304" pitchFamily="18" charset="0"/>
            </a:endParaRPr>
          </a:p>
          <a:p>
            <a:pPr marL="342900" indent="-342900" algn="l" fontAlgn="auto">
              <a:spcBef>
                <a:spcPts val="0"/>
              </a:spcBef>
              <a:spcAft>
                <a:spcPts val="0"/>
              </a:spcAft>
              <a:buFont typeface="Arial" panose="020B0604020202020204" pitchFamily="34" charset="0"/>
              <a:buChar char="•"/>
              <a:defRPr/>
            </a:pPr>
            <a:r>
              <a:rPr lang="en-US" sz="2500" kern="0" dirty="0">
                <a:latin typeface="Times New Roman" panose="02020603050405020304" pitchFamily="18" charset="0"/>
                <a:cs typeface="Times New Roman" panose="02020603050405020304" pitchFamily="18" charset="0"/>
              </a:rPr>
              <a:t>We anticipate that our results will help to gain insight into the mechanisms of phenotypic change in cells from normal to cancerous. </a:t>
            </a:r>
          </a:p>
          <a:p>
            <a:pPr marL="342900" indent="-342900" algn="l" fontAlgn="auto">
              <a:spcBef>
                <a:spcPts val="0"/>
              </a:spcBef>
              <a:spcAft>
                <a:spcPts val="0"/>
              </a:spcAft>
              <a:buFont typeface="Arial" panose="020B0604020202020204" pitchFamily="34" charset="0"/>
              <a:buChar char="•"/>
              <a:defRPr/>
            </a:pPr>
            <a:endParaRPr lang="en-US" sz="1100" kern="0" dirty="0">
              <a:latin typeface="Times New Roman" panose="02020603050405020304" pitchFamily="18" charset="0"/>
              <a:cs typeface="Times New Roman" panose="02020603050405020304" pitchFamily="18" charset="0"/>
            </a:endParaRPr>
          </a:p>
          <a:p>
            <a:pPr marL="342900" indent="-342900" algn="l" fontAlgn="auto">
              <a:spcBef>
                <a:spcPts val="0"/>
              </a:spcBef>
              <a:spcAft>
                <a:spcPts val="0"/>
              </a:spcAft>
              <a:buFont typeface="Arial" panose="020B0604020202020204" pitchFamily="34" charset="0"/>
              <a:buChar char="•"/>
              <a:defRPr/>
            </a:pPr>
            <a:r>
              <a:rPr lang="en-US" sz="2500" kern="0" dirty="0">
                <a:latin typeface="Times New Roman" panose="02020603050405020304" pitchFamily="18" charset="0"/>
                <a:cs typeface="Times New Roman" panose="02020603050405020304" pitchFamily="18" charset="0"/>
              </a:rPr>
              <a:t>Future work will include the addition of gel electrophoresis results, and correlation with differences in genes being expressed.</a:t>
            </a:r>
            <a:endParaRPr lang="en-US" sz="2500" dirty="0">
              <a:latin typeface="Times New Roman" panose="02020603050405020304" pitchFamily="18" charset="0"/>
              <a:cs typeface="Times New Roman" panose="02020603050405020304" pitchFamily="18" charset="0"/>
            </a:endParaRPr>
          </a:p>
        </p:txBody>
      </p:sp>
      <p:sp>
        <p:nvSpPr>
          <p:cNvPr id="11" name="Subtitle 11">
            <a:extLst>
              <a:ext uri="{FF2B5EF4-FFF2-40B4-BE49-F238E27FC236}">
                <a16:creationId xmlns:a16="http://schemas.microsoft.com/office/drawing/2014/main" id="{C9972D0D-D781-544F-A00F-CC88D94A3C3D}"/>
              </a:ext>
            </a:extLst>
          </p:cNvPr>
          <p:cNvSpPr txBox="1">
            <a:spLocks/>
          </p:cNvSpPr>
          <p:nvPr/>
        </p:nvSpPr>
        <p:spPr>
          <a:xfrm>
            <a:off x="873932" y="5011485"/>
            <a:ext cx="7733108" cy="1133229"/>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endParaRPr lang="en-US"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BBCDF42-E698-4A46-8A57-FA94F312DC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5085" y="5920764"/>
            <a:ext cx="1193676" cy="961633"/>
          </a:xfrm>
          <a:prstGeom prst="rect">
            <a:avLst/>
          </a:prstGeom>
          <a:ln>
            <a:noFill/>
          </a:ln>
          <a:effectLst>
            <a:outerShdw blurRad="292100" dist="139700" dir="2700000" algn="tl" rotWithShape="0">
              <a:srgbClr val="333333">
                <a:alpha val="65000"/>
              </a:srgbClr>
            </a:outerShdw>
          </a:effectLst>
        </p:spPr>
      </p:pic>
      <p:pic>
        <p:nvPicPr>
          <p:cNvPr id="15" name="Google Shape;109;p20">
            <a:extLst>
              <a:ext uri="{FF2B5EF4-FFF2-40B4-BE49-F238E27FC236}">
                <a16:creationId xmlns:a16="http://schemas.microsoft.com/office/drawing/2014/main" id="{92E36F3B-5464-C943-ABA7-2CD76E0A4D12}"/>
              </a:ext>
            </a:extLst>
          </p:cNvPr>
          <p:cNvPicPr preferRelativeResize="0"/>
          <p:nvPr/>
        </p:nvPicPr>
        <p:blipFill>
          <a:blip r:embed="rId4">
            <a:alphaModFix/>
          </a:blip>
          <a:stretch>
            <a:fillRect/>
          </a:stretch>
        </p:blipFill>
        <p:spPr>
          <a:xfrm>
            <a:off x="-31300" y="5939880"/>
            <a:ext cx="673377" cy="908559"/>
          </a:xfrm>
          <a:prstGeom prst="rect">
            <a:avLst/>
          </a:prstGeom>
          <a:noFill/>
          <a:ln>
            <a:noFill/>
          </a:ln>
          <a:effectLst>
            <a:softEdge rad="25400"/>
          </a:effectLst>
        </p:spPr>
      </p:pic>
      <p:pic>
        <p:nvPicPr>
          <p:cNvPr id="16" name="Picture 6" descr="Image result for nasa space grant arizona">
            <a:extLst>
              <a:ext uri="{FF2B5EF4-FFF2-40B4-BE49-F238E27FC236}">
                <a16:creationId xmlns:a16="http://schemas.microsoft.com/office/drawing/2014/main" id="{276376F4-D21A-DB4C-AE6B-8D5BBF9D996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2077" y="6073480"/>
            <a:ext cx="771411" cy="641358"/>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9" name="Picture 8" descr="A picture containing accessory&#10;&#10;Description automatically generated">
            <a:extLst>
              <a:ext uri="{FF2B5EF4-FFF2-40B4-BE49-F238E27FC236}">
                <a16:creationId xmlns:a16="http://schemas.microsoft.com/office/drawing/2014/main" id="{98024F72-A77E-8940-92EA-070D4F7B06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03850" y="4846307"/>
            <a:ext cx="5029200" cy="1737838"/>
          </a:xfrm>
          <a:prstGeom prst="rect">
            <a:avLst/>
          </a:prstGeom>
        </p:spPr>
      </p:pic>
      <p:pic>
        <p:nvPicPr>
          <p:cNvPr id="10" name="Picture 9" descr="A picture containing accessory&#10;&#10;Description automatically generated">
            <a:extLst>
              <a:ext uri="{FF2B5EF4-FFF2-40B4-BE49-F238E27FC236}">
                <a16:creationId xmlns:a16="http://schemas.microsoft.com/office/drawing/2014/main" id="{47119703-DB02-C14C-A093-85922115AB0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022226" y="4883561"/>
            <a:ext cx="5029200" cy="1737838"/>
          </a:xfrm>
          <a:prstGeom prst="rect">
            <a:avLst/>
          </a:prstGeom>
        </p:spPr>
      </p:pic>
    </p:spTree>
    <p:extLst>
      <p:ext uri="{BB962C8B-B14F-4D97-AF65-F5344CB8AC3E}">
        <p14:creationId xmlns:p14="http://schemas.microsoft.com/office/powerpoint/2010/main" val="2444332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8AB8-458F-A347-86E7-C4425D170733}"/>
              </a:ext>
            </a:extLst>
          </p:cNvPr>
          <p:cNvSpPr>
            <a:spLocks noGrp="1"/>
          </p:cNvSpPr>
          <p:nvPr>
            <p:ph type="title"/>
          </p:nvPr>
        </p:nvSpPr>
        <p:spPr>
          <a:xfrm>
            <a:off x="742387" y="365126"/>
            <a:ext cx="7886700" cy="1325563"/>
          </a:xfrm>
        </p:spPr>
        <p:txBody>
          <a:bodyPr>
            <a:normAutofit/>
          </a:bodyPr>
          <a:lstStyle/>
          <a:p>
            <a:pPr algn="ctr"/>
            <a:r>
              <a:rPr lang="en-US" sz="6000" dirty="0">
                <a:latin typeface="Times New Roman" panose="02020603050405020304" pitchFamily="18" charset="0"/>
                <a:cs typeface="Times New Roman" panose="02020603050405020304" pitchFamily="18" charset="0"/>
              </a:rPr>
              <a:t>Thank You!</a:t>
            </a:r>
          </a:p>
        </p:txBody>
      </p:sp>
      <p:sp>
        <p:nvSpPr>
          <p:cNvPr id="4" name="Title 1">
            <a:extLst>
              <a:ext uri="{FF2B5EF4-FFF2-40B4-BE49-F238E27FC236}">
                <a16:creationId xmlns:a16="http://schemas.microsoft.com/office/drawing/2014/main" id="{D4E0340E-02EF-094D-A79D-F94F30D7F1E4}"/>
              </a:ext>
            </a:extLst>
          </p:cNvPr>
          <p:cNvSpPr txBox="1">
            <a:spLocks/>
          </p:cNvSpPr>
          <p:nvPr/>
        </p:nvSpPr>
        <p:spPr>
          <a:xfrm>
            <a:off x="3069586" y="1611469"/>
            <a:ext cx="3232298" cy="61093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Acknowledgements</a:t>
            </a:r>
            <a:r>
              <a:rPr lang="en-US" sz="4000" dirty="0">
                <a:latin typeface="Times New Roman" panose="02020603050405020304" pitchFamily="18" charset="0"/>
                <a:cs typeface="Times New Roman" panose="02020603050405020304" pitchFamily="18" charset="0"/>
              </a:rPr>
              <a:t> </a:t>
            </a:r>
          </a:p>
        </p:txBody>
      </p:sp>
      <p:sp>
        <p:nvSpPr>
          <p:cNvPr id="5" name="Title 1">
            <a:extLst>
              <a:ext uri="{FF2B5EF4-FFF2-40B4-BE49-F238E27FC236}">
                <a16:creationId xmlns:a16="http://schemas.microsoft.com/office/drawing/2014/main" id="{24FF2368-3177-6A4B-8B27-3001DE410424}"/>
              </a:ext>
            </a:extLst>
          </p:cNvPr>
          <p:cNvSpPr txBox="1">
            <a:spLocks/>
          </p:cNvSpPr>
          <p:nvPr/>
        </p:nvSpPr>
        <p:spPr>
          <a:xfrm>
            <a:off x="1948694" y="3592682"/>
            <a:ext cx="5474085" cy="455671"/>
          </a:xfrm>
          <a:prstGeom prst="rect">
            <a:avLst/>
          </a:prstGeom>
        </p:spPr>
        <p:txBody>
          <a:bodyPr vert="horz" lIns="73152" rIns="45720" bIns="0" rtlCol="0" anchor="b">
            <a:noAutofit/>
            <a:scene3d>
              <a:camera prst="orthographicFront"/>
              <a:lightRig rig="threePt" dir="t">
                <a:rot lat="0" lon="0" rev="4800000"/>
              </a:lightRig>
            </a:scene3d>
            <a:sp3d prstMaterial="matte"/>
          </a:bodyPr>
          <a:lstStyle>
            <a:lvl1pPr algn="l" rtl="0" eaLnBrk="1" latinLnBrk="0" hangingPunct="1">
              <a:spcBef>
                <a:spcPct val="0"/>
              </a:spcBef>
              <a:buNone/>
              <a:defRPr kumimoji="0" sz="2000" b="0" kern="1200">
                <a:solidFill>
                  <a:schemeClr val="accent1">
                    <a:satMod val="150000"/>
                  </a:schemeClr>
                </a:solidFill>
                <a:effectLst/>
                <a:latin typeface="+mj-lt"/>
                <a:ea typeface="+mj-ea"/>
                <a:cs typeface="+mj-cs"/>
              </a:defRPr>
            </a:lvl1pPr>
            <a:extLst/>
          </a:lstStyle>
          <a:p>
            <a:pPr algn="ctr"/>
            <a:r>
              <a:rPr lang="en-US" sz="2800" dirty="0">
                <a:solidFill>
                  <a:schemeClr val="tx1"/>
                </a:solidFill>
                <a:latin typeface="Times New Roman" panose="02020603050405020304" pitchFamily="18" charset="0"/>
                <a:cs typeface="Times New Roman" panose="02020603050405020304" pitchFamily="18" charset="0"/>
              </a:rPr>
              <a:t>References</a:t>
            </a:r>
            <a:r>
              <a:rPr lang="en-US" sz="4000" dirty="0">
                <a:latin typeface="Times New Roman" panose="02020603050405020304" pitchFamily="18" charset="0"/>
                <a:cs typeface="Times New Roman" panose="02020603050405020304" pitchFamily="18" charset="0"/>
              </a:rPr>
              <a:t> </a:t>
            </a:r>
          </a:p>
        </p:txBody>
      </p:sp>
      <p:sp>
        <p:nvSpPr>
          <p:cNvPr id="6" name="Subtitle 11">
            <a:extLst>
              <a:ext uri="{FF2B5EF4-FFF2-40B4-BE49-F238E27FC236}">
                <a16:creationId xmlns:a16="http://schemas.microsoft.com/office/drawing/2014/main" id="{6502D389-FC7F-554D-95BD-2303D0CB93E3}"/>
              </a:ext>
            </a:extLst>
          </p:cNvPr>
          <p:cNvSpPr txBox="1">
            <a:spLocks/>
          </p:cNvSpPr>
          <p:nvPr/>
        </p:nvSpPr>
        <p:spPr>
          <a:xfrm>
            <a:off x="749099" y="2186096"/>
            <a:ext cx="7873273" cy="83195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defTabSz="457200" fontAlgn="auto">
              <a:spcBef>
                <a:spcPts val="0"/>
              </a:spcBef>
              <a:spcAft>
                <a:spcPts val="0"/>
              </a:spcAft>
            </a:pPr>
            <a:r>
              <a:rPr lang="en-US" sz="1400" dirty="0">
                <a:latin typeface="Times New Roman" panose="02020603050405020304" pitchFamily="18" charset="0"/>
                <a:cs typeface="Times New Roman" panose="02020603050405020304" pitchFamily="18" charset="0"/>
              </a:rPr>
              <a:t>We would like to acknowledge Ben Miller for assistance with cell culture, chromatin extraction and helpful discussion, and James Faust for the confocal imaging of each cell line. The material contained in this document is based upon work supported by a National Aeronautics and Space Administration (NASA) grant or cooperative agreement. Any opinions, findings, conclusions or recommendations expressed in this material are those of the author and do not necessarily reflect the views of NASA. This work was supported through a NASA grant awarded to the Arizona/NASA Space Grant Consortium.</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36217A-C871-FB4F-A7E8-CA29BF25CA18}"/>
              </a:ext>
            </a:extLst>
          </p:cNvPr>
          <p:cNvSpPr txBox="1"/>
          <p:nvPr/>
        </p:nvSpPr>
        <p:spPr>
          <a:xfrm>
            <a:off x="203200" y="4022192"/>
            <a:ext cx="8940800"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 Sanders MM. Fractionation of nucleosomes by salt elution from </a:t>
            </a:r>
            <a:r>
              <a:rPr lang="en-US" dirty="0" err="1">
                <a:latin typeface="Times New Roman" panose="02020603050405020304" pitchFamily="18" charset="0"/>
                <a:cs typeface="Times New Roman" panose="02020603050405020304" pitchFamily="18" charset="0"/>
              </a:rPr>
              <a:t>micrococcal</a:t>
            </a:r>
            <a:r>
              <a:rPr lang="en-US" dirty="0">
                <a:latin typeface="Times New Roman" panose="02020603050405020304" pitchFamily="18" charset="0"/>
                <a:cs typeface="Times New Roman" panose="02020603050405020304" pitchFamily="18" charset="0"/>
              </a:rPr>
              <a:t> nuclease-digested nuclei. Journal of Cell Biology, 79(1):97–109, 1978.</a:t>
            </a:r>
          </a:p>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Ariyasinghe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Nethmi</a:t>
            </a:r>
            <a:r>
              <a:rPr lang="en-US" dirty="0">
                <a:latin typeface="Times New Roman" panose="02020603050405020304" pitchFamily="18" charset="0"/>
                <a:cs typeface="Times New Roman" panose="02020603050405020304" pitchFamily="18" charset="0"/>
              </a:rPr>
              <a:t>. Biophysical Characterization of Cancer Cell Phenotypes. Arizona State University, PhD Dissertation, 2019.</a:t>
            </a:r>
          </a:p>
          <a:p>
            <a:r>
              <a:rPr lang="en-US" dirty="0">
                <a:latin typeface="Times New Roman" panose="02020603050405020304" pitchFamily="18" charset="0"/>
                <a:cs typeface="Times New Roman" panose="02020603050405020304" pitchFamily="18" charset="0"/>
              </a:rPr>
              <a:t>[3] Lu, </a:t>
            </a:r>
            <a:r>
              <a:rPr lang="en-US" dirty="0" err="1">
                <a:latin typeface="Times New Roman" panose="02020603050405020304" pitchFamily="18" charset="0"/>
                <a:cs typeface="Times New Roman" panose="02020603050405020304" pitchFamily="18" charset="0"/>
              </a:rPr>
              <a:t>Binglin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Torquato</a:t>
            </a:r>
            <a:r>
              <a:rPr lang="en-US" dirty="0">
                <a:latin typeface="Times New Roman" panose="02020603050405020304" pitchFamily="18" charset="0"/>
                <a:cs typeface="Times New Roman" panose="02020603050405020304" pitchFamily="18" charset="0"/>
              </a:rPr>
              <a:t>, S, Lineal-path function for random heterogeneous materials. II. Effect of </a:t>
            </a:r>
            <a:r>
              <a:rPr lang="en-US" dirty="0" err="1">
                <a:latin typeface="Times New Roman" panose="02020603050405020304" pitchFamily="18" charset="0"/>
                <a:cs typeface="Times New Roman" panose="02020603050405020304" pitchFamily="18" charset="0"/>
              </a:rPr>
              <a:t>polydispersivity</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ISSN: </a:t>
            </a:r>
            <a:r>
              <a:rPr lang="en-US" dirty="0">
                <a:latin typeface="Times New Roman" panose="02020603050405020304" pitchFamily="18" charset="0"/>
                <a:cs typeface="Times New Roman" panose="02020603050405020304" pitchFamily="18" charset="0"/>
              </a:rPr>
              <a:t>1050-2947 ,1094-1622; </a:t>
            </a:r>
            <a:r>
              <a:rPr lang="en-US" b="1" dirty="0">
                <a:latin typeface="Times New Roman" panose="02020603050405020304" pitchFamily="18" charset="0"/>
                <a:cs typeface="Times New Roman" panose="02020603050405020304" pitchFamily="18" charset="0"/>
              </a:rPr>
              <a:t>DOI: </a:t>
            </a:r>
            <a:r>
              <a:rPr lang="en-US" dirty="0">
                <a:latin typeface="Times New Roman" panose="02020603050405020304" pitchFamily="18" charset="0"/>
                <a:cs typeface="Times New Roman" panose="02020603050405020304" pitchFamily="18" charset="0"/>
              </a:rPr>
              <a:t>10.1103/PhysRevA.45.7292, Physical Review A , 1992, Vol.45(10), p.7292-7301</a:t>
            </a:r>
          </a:p>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65FCA77-BE4B-BC4B-BFF1-D8DBAB729E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5085" y="5920764"/>
            <a:ext cx="1193676" cy="961633"/>
          </a:xfrm>
          <a:prstGeom prst="rect">
            <a:avLst/>
          </a:prstGeom>
          <a:ln>
            <a:noFill/>
          </a:ln>
          <a:effectLst>
            <a:outerShdw blurRad="292100" dist="139700" dir="2700000" algn="tl" rotWithShape="0">
              <a:srgbClr val="333333">
                <a:alpha val="65000"/>
              </a:srgbClr>
            </a:outerShdw>
          </a:effectLst>
        </p:spPr>
      </p:pic>
      <p:pic>
        <p:nvPicPr>
          <p:cNvPr id="9" name="Google Shape;109;p20">
            <a:extLst>
              <a:ext uri="{FF2B5EF4-FFF2-40B4-BE49-F238E27FC236}">
                <a16:creationId xmlns:a16="http://schemas.microsoft.com/office/drawing/2014/main" id="{D586FE38-F6B8-9843-B7E1-C10EA354B846}"/>
              </a:ext>
            </a:extLst>
          </p:cNvPr>
          <p:cNvPicPr preferRelativeResize="0"/>
          <p:nvPr/>
        </p:nvPicPr>
        <p:blipFill>
          <a:blip r:embed="rId4">
            <a:alphaModFix/>
          </a:blip>
          <a:stretch>
            <a:fillRect/>
          </a:stretch>
        </p:blipFill>
        <p:spPr>
          <a:xfrm>
            <a:off x="-31300" y="5939880"/>
            <a:ext cx="673377" cy="908559"/>
          </a:xfrm>
          <a:prstGeom prst="rect">
            <a:avLst/>
          </a:prstGeom>
          <a:noFill/>
          <a:ln>
            <a:noFill/>
          </a:ln>
          <a:effectLst>
            <a:softEdge rad="25400"/>
          </a:effectLst>
        </p:spPr>
      </p:pic>
      <p:pic>
        <p:nvPicPr>
          <p:cNvPr id="10" name="Picture 6" descr="Image result for nasa space grant arizona">
            <a:extLst>
              <a:ext uri="{FF2B5EF4-FFF2-40B4-BE49-F238E27FC236}">
                <a16:creationId xmlns:a16="http://schemas.microsoft.com/office/drawing/2014/main" id="{596E2D09-F0CE-C340-8714-C2B9A353CB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2077" y="6073480"/>
            <a:ext cx="771411" cy="641358"/>
          </a:xfrm>
          <a:prstGeom prst="rect">
            <a:avLst/>
          </a:prstGeom>
          <a:noFill/>
          <a:effectLst>
            <a:outerShdw blurRad="1397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1" name="Picture 10" descr="A picture containing accessory&#10;&#10;Description automatically generated">
            <a:extLst>
              <a:ext uri="{FF2B5EF4-FFF2-40B4-BE49-F238E27FC236}">
                <a16:creationId xmlns:a16="http://schemas.microsoft.com/office/drawing/2014/main" id="{B1C030A7-838A-1248-95FA-379A5E3C8B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41345" y="440588"/>
            <a:ext cx="3220012" cy="1112674"/>
          </a:xfrm>
          <a:prstGeom prst="rect">
            <a:avLst/>
          </a:prstGeom>
        </p:spPr>
      </p:pic>
      <p:pic>
        <p:nvPicPr>
          <p:cNvPr id="12" name="Picture 11" descr="A picture containing accessory&#10;&#10;Description automatically generated">
            <a:extLst>
              <a:ext uri="{FF2B5EF4-FFF2-40B4-BE49-F238E27FC236}">
                <a16:creationId xmlns:a16="http://schemas.microsoft.com/office/drawing/2014/main" id="{AA1C27BF-A2BE-0549-9646-92CD0D7EF9D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295079" y="403922"/>
            <a:ext cx="3220012" cy="1112674"/>
          </a:xfrm>
          <a:prstGeom prst="rect">
            <a:avLst/>
          </a:prstGeom>
        </p:spPr>
      </p:pic>
    </p:spTree>
    <p:extLst>
      <p:ext uri="{BB962C8B-B14F-4D97-AF65-F5344CB8AC3E}">
        <p14:creationId xmlns:p14="http://schemas.microsoft.com/office/powerpoint/2010/main" val="3927176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1858</TotalTime>
  <Words>750</Words>
  <Application>Microsoft Macintosh PowerPoint</Application>
  <PresentationFormat>On-screen Show (4:3)</PresentationFormat>
  <Paragraphs>91</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Wingdings 2</vt:lpstr>
      <vt:lpstr>Office Theme</vt:lpstr>
      <vt:lpstr>Properties of Chromatin Extracted by Salt Fractionation from both Cancerous and Non-cancerous Esophageal Cell Lines </vt:lpstr>
      <vt:lpstr>Motivation</vt:lpstr>
      <vt:lpstr>Background</vt:lpstr>
      <vt:lpstr>Experimental Design</vt:lpstr>
      <vt:lpstr>PowerPoint Presentation</vt:lpstr>
      <vt:lpstr>Results</vt:lpstr>
      <vt:lpstr>Analysis</vt:lpstr>
      <vt:lpstr>Conclusions</vt:lpstr>
      <vt:lpstr>Thank You!</vt:lpstr>
    </vt:vector>
  </TitlesOfParts>
  <Company>SCC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Properties of Chromatin Extracted by Salt Fractionation from both Cancerous and Non-cancerous Esophageal Cell Lines </dc:title>
  <dc:creator>Emily Luffey</dc:creator>
  <cp:lastModifiedBy>Emily Luffey (Student)</cp:lastModifiedBy>
  <cp:revision>50</cp:revision>
  <dcterms:created xsi:type="dcterms:W3CDTF">2020-04-07T12:41:16Z</dcterms:created>
  <dcterms:modified xsi:type="dcterms:W3CDTF">2021-04-02T23:33:06Z</dcterms:modified>
</cp:coreProperties>
</file>